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8"/>
  </p:notesMasterIdLst>
  <p:sldIdLst>
    <p:sldId id="256" r:id="rId2"/>
    <p:sldId id="29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7" r:id="rId17"/>
    <p:sldId id="270" r:id="rId18"/>
    <p:sldId id="278" r:id="rId19"/>
    <p:sldId id="273" r:id="rId20"/>
    <p:sldId id="274" r:id="rId21"/>
    <p:sldId id="275" r:id="rId22"/>
    <p:sldId id="279" r:id="rId23"/>
    <p:sldId id="281" r:id="rId24"/>
    <p:sldId id="283" r:id="rId25"/>
    <p:sldId id="285" r:id="rId26"/>
    <p:sldId id="287" r:id="rId27"/>
    <p:sldId id="288" r:id="rId28"/>
    <p:sldId id="289" r:id="rId29"/>
    <p:sldId id="276" r:id="rId30"/>
    <p:sldId id="271" r:id="rId31"/>
    <p:sldId id="326" r:id="rId32"/>
    <p:sldId id="297" r:id="rId33"/>
    <p:sldId id="301" r:id="rId34"/>
    <p:sldId id="296" r:id="rId35"/>
    <p:sldId id="298" r:id="rId36"/>
    <p:sldId id="299" r:id="rId37"/>
    <p:sldId id="300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  <p:sldId id="319" r:id="rId56"/>
    <p:sldId id="320" r:id="rId57"/>
    <p:sldId id="321" r:id="rId58"/>
    <p:sldId id="322" r:id="rId59"/>
    <p:sldId id="323" r:id="rId60"/>
    <p:sldId id="324" r:id="rId61"/>
    <p:sldId id="325" r:id="rId62"/>
    <p:sldId id="291" r:id="rId63"/>
    <p:sldId id="292" r:id="rId64"/>
    <p:sldId id="293" r:id="rId65"/>
    <p:sldId id="294" r:id="rId66"/>
    <p:sldId id="295" r:id="rId6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2C50D25C-6B96-4C32-8236-90E6E337FB8F}">
          <p14:sldIdLst>
            <p14:sldId id="256"/>
            <p14:sldId id="290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7"/>
            <p14:sldId id="270"/>
            <p14:sldId id="278"/>
            <p14:sldId id="273"/>
            <p14:sldId id="274"/>
            <p14:sldId id="275"/>
            <p14:sldId id="279"/>
            <p14:sldId id="281"/>
            <p14:sldId id="283"/>
            <p14:sldId id="285"/>
            <p14:sldId id="287"/>
            <p14:sldId id="288"/>
            <p14:sldId id="289"/>
            <p14:sldId id="276"/>
            <p14:sldId id="271"/>
            <p14:sldId id="326"/>
            <p14:sldId id="297"/>
            <p14:sldId id="301"/>
            <p14:sldId id="296"/>
            <p14:sldId id="298"/>
            <p14:sldId id="299"/>
            <p14:sldId id="300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</p14:sldIdLst>
        </p14:section>
        <p14:section name="anchor and how to match" id="{F2BA1CEE-859D-44BC-B712-914C526E03DE}">
          <p14:sldIdLst>
            <p14:sldId id="324"/>
            <p14:sldId id="325"/>
            <p14:sldId id="291"/>
            <p14:sldId id="292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9" autoAdjust="0"/>
    <p:restoredTop sz="85598" autoAdjust="0"/>
  </p:normalViewPr>
  <p:slideViewPr>
    <p:cSldViewPr snapToGrid="0">
      <p:cViewPr varScale="1">
        <p:scale>
          <a:sx n="99" d="100"/>
          <a:sy n="99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79CFBD-8AFF-46DA-B7E6-182E4D8AA6AA}" type="datetimeFigureOut">
              <a:rPr lang="zh-TW" altLang="en-US" smtClean="0"/>
              <a:t>2018/6/11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3F9397-1785-4104-B320-2FC6BFE403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2899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6" name="Shape 5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Imporve Convs </a:t>
            </a:r>
          </a:p>
          <a:p>
            <a:r>
              <a:t> may decrease  ac</a:t>
            </a:r>
          </a:p>
          <a:p>
            <a:endParaRPr/>
          </a:p>
          <a:p>
            <a:endParaRPr/>
          </a:p>
          <a:p>
            <a:r>
              <a:t>Roi pooling vs maxpooling</a:t>
            </a:r>
          </a:p>
          <a:p>
            <a:endParaRPr/>
          </a:p>
          <a:p>
            <a:r>
              <a:t>Increase resolution </a:t>
            </a:r>
          </a:p>
          <a:p>
            <a:r>
              <a:t>Cut evenly </a:t>
            </a:r>
          </a:p>
        </p:txBody>
      </p:sp>
    </p:spTree>
    <p:extLst>
      <p:ext uri="{BB962C8B-B14F-4D97-AF65-F5344CB8AC3E}">
        <p14:creationId xmlns:p14="http://schemas.microsoft.com/office/powerpoint/2010/main" val="27829072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Replace selective search 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RPN</a:t>
            </a:r>
            <a:r>
              <a:rPr lang="en-US" altLang="zh-TW" baseline="0" dirty="0" smtClean="0"/>
              <a:t> foreground or background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34646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0" name="Shape 6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 search  most background </a:t>
            </a:r>
          </a:p>
        </p:txBody>
      </p:sp>
    </p:spTree>
    <p:extLst>
      <p:ext uri="{BB962C8B-B14F-4D97-AF65-F5344CB8AC3E}">
        <p14:creationId xmlns:p14="http://schemas.microsoft.com/office/powerpoint/2010/main" val="1927807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3958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Downsample</a:t>
            </a:r>
            <a:r>
              <a:rPr lang="en-US" altLang="zh-TW" dirty="0" smtClean="0"/>
              <a:t>   default box size increase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4160 small region</a:t>
            </a:r>
            <a:r>
              <a:rPr lang="en-US" altLang="zh-TW" baseline="0" dirty="0" smtClean="0"/>
              <a:t> for predict </a:t>
            </a:r>
            <a:r>
              <a:rPr lang="zh-TW" altLang="en-US" baseline="0" dirty="0" smtClean="0"/>
              <a:t>   </a:t>
            </a:r>
            <a:r>
              <a:rPr lang="en-US" altLang="zh-TW" baseline="0" dirty="0" smtClean="0"/>
              <a:t>vs classification =&gt; once predict </a:t>
            </a:r>
          </a:p>
        </p:txBody>
      </p:sp>
    </p:spTree>
    <p:extLst>
      <p:ext uri="{BB962C8B-B14F-4D97-AF65-F5344CB8AC3E}">
        <p14:creationId xmlns:p14="http://schemas.microsoft.com/office/powerpoint/2010/main" val="2935000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767963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Intersection</a:t>
            </a:r>
            <a:r>
              <a:rPr lang="en-US" altLang="zh-TW" baseline="0" dirty="0" smtClean="0"/>
              <a:t> of union</a:t>
            </a:r>
          </a:p>
          <a:p>
            <a:endParaRPr lang="en-US" altLang="zh-TW" baseline="0" dirty="0" smtClean="0"/>
          </a:p>
          <a:p>
            <a:r>
              <a:rPr lang="zh-TW" altLang="en-US" baseline="0" dirty="0" smtClean="0"/>
              <a:t>除了選最像的  </a:t>
            </a:r>
            <a:r>
              <a:rPr lang="en-US" altLang="zh-TW" baseline="0" dirty="0" smtClean="0"/>
              <a:t>&gt;0.5</a:t>
            </a:r>
            <a:r>
              <a:rPr lang="zh-TW" altLang="en-US" baseline="0" dirty="0" smtClean="0"/>
              <a:t> 也選起來 當</a:t>
            </a:r>
            <a:r>
              <a:rPr lang="en-US" altLang="zh-TW" baseline="0" dirty="0" smtClean="0"/>
              <a:t>positive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076057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dirty="0"/>
              <a:pPr/>
              <a:t>6/11/2018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3" r:id="rId9"/>
    <p:sldLayoutId id="2147483657" r:id="rId10"/>
    <p:sldLayoutId id="2147483666" r:id="rId11"/>
    <p:sldLayoutId id="2147483661" r:id="rId12"/>
    <p:sldLayoutId id="2147483658" r:id="rId13"/>
    <p:sldLayoutId id="2147483659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2800" dirty="0">
                <a:solidFill>
                  <a:srgbClr val="FFC000"/>
                </a:solidFill>
              </a:rPr>
              <a:t>Presented at ICCV 2017</a:t>
            </a:r>
            <a:endParaRPr lang="zh-TW" altLang="en-US" sz="2800" dirty="0">
              <a:solidFill>
                <a:srgbClr val="FFC000"/>
              </a:solidFill>
            </a:endParaRP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Yu Hsiang Cheng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402" y="588498"/>
            <a:ext cx="11187237" cy="3210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7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Fine-tuning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Fine-tuning from </a:t>
            </a:r>
            <a:r>
              <a:rPr lang="en-US" altLang="zh-TW" sz="2000" dirty="0" err="1"/>
              <a:t>pretrained</a:t>
            </a:r>
            <a:r>
              <a:rPr lang="en-US" altLang="zh-TW" sz="2000" dirty="0"/>
              <a:t> models has at least two </a:t>
            </a:r>
            <a:r>
              <a:rPr lang="en-US" altLang="zh-TW" sz="2000" dirty="0" smtClean="0"/>
              <a:t>advantages:</a:t>
            </a:r>
          </a:p>
          <a:p>
            <a:pPr lvl="1"/>
            <a:r>
              <a:rPr lang="en-US" altLang="zh-TW" sz="2000" dirty="0"/>
              <a:t>there are many state-of-the-art deep models </a:t>
            </a:r>
            <a:r>
              <a:rPr lang="en-US" altLang="zh-TW" sz="2000" dirty="0">
                <a:solidFill>
                  <a:srgbClr val="FFC000"/>
                </a:solidFill>
              </a:rPr>
              <a:t>publicly available</a:t>
            </a:r>
            <a:r>
              <a:rPr lang="en-US" altLang="zh-TW" sz="2000" dirty="0"/>
              <a:t>. It is </a:t>
            </a:r>
            <a:r>
              <a:rPr lang="en-US" altLang="zh-TW" sz="2000" dirty="0">
                <a:solidFill>
                  <a:srgbClr val="FFC000"/>
                </a:solidFill>
              </a:rPr>
              <a:t>very convenient to reuse </a:t>
            </a:r>
            <a:r>
              <a:rPr lang="en-US" altLang="zh-TW" sz="2000" dirty="0"/>
              <a:t>them for object </a:t>
            </a:r>
            <a:r>
              <a:rPr lang="en-US" altLang="zh-TW" sz="2000" dirty="0" smtClean="0"/>
              <a:t>detection</a:t>
            </a:r>
          </a:p>
          <a:p>
            <a:pPr lvl="1"/>
            <a:r>
              <a:rPr lang="en-US" altLang="zh-TW" sz="2000" dirty="0"/>
              <a:t>fine-tuning </a:t>
            </a:r>
            <a:r>
              <a:rPr lang="en-US" altLang="zh-TW" sz="2000" dirty="0">
                <a:solidFill>
                  <a:srgbClr val="FFC000"/>
                </a:solidFill>
              </a:rPr>
              <a:t>can quickly generate the final model </a:t>
            </a:r>
            <a:r>
              <a:rPr lang="en-US" altLang="zh-TW" sz="2000" dirty="0"/>
              <a:t>and </a:t>
            </a:r>
            <a:r>
              <a:rPr lang="en-US" altLang="zh-TW" sz="2000" dirty="0">
                <a:solidFill>
                  <a:srgbClr val="FFC000"/>
                </a:solidFill>
              </a:rPr>
              <a:t>requires much less instance-level annotated training data</a:t>
            </a:r>
            <a:r>
              <a:rPr lang="en-US" altLang="zh-TW" sz="2000" dirty="0"/>
              <a:t> than the classification task. 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402359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Critical limitations 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94515" y="2776451"/>
            <a:ext cx="10554574" cy="3757353"/>
          </a:xfrm>
        </p:spPr>
        <p:txBody>
          <a:bodyPr>
            <a:normAutofit fontScale="92500" lnSpcReduction="10000"/>
          </a:bodyPr>
          <a:lstStyle/>
          <a:p>
            <a:r>
              <a:rPr lang="en-US" altLang="zh-TW" sz="2000" dirty="0" smtClean="0"/>
              <a:t>Critical limitations </a:t>
            </a:r>
            <a:r>
              <a:rPr lang="en-US" altLang="zh-TW" sz="2000" dirty="0"/>
              <a:t>when adopting the pre-trained networks in object </a:t>
            </a:r>
            <a:r>
              <a:rPr lang="en-US" altLang="zh-TW" sz="2000" dirty="0" smtClean="0"/>
              <a:t>detection</a:t>
            </a:r>
          </a:p>
          <a:p>
            <a:pPr lvl="1"/>
            <a:r>
              <a:rPr lang="en-US" altLang="zh-TW" sz="1800" dirty="0">
                <a:solidFill>
                  <a:srgbClr val="92D050"/>
                </a:solidFill>
              </a:rPr>
              <a:t>Limited structure design space</a:t>
            </a:r>
            <a:r>
              <a:rPr lang="en-US" altLang="zh-TW" sz="1800" dirty="0" smtClean="0">
                <a:solidFill>
                  <a:srgbClr val="92D050"/>
                </a:solidFill>
              </a:rPr>
              <a:t>:  </a:t>
            </a:r>
          </a:p>
          <a:p>
            <a:pPr lvl="2"/>
            <a:r>
              <a:rPr lang="en-US" altLang="zh-TW" sz="1600" dirty="0"/>
              <a:t>Existing object detectors directly adopt the pre-trained networks, and as a result </a:t>
            </a:r>
            <a:r>
              <a:rPr lang="en-US" altLang="zh-TW" sz="1600" dirty="0">
                <a:solidFill>
                  <a:srgbClr val="FFC000"/>
                </a:solidFill>
              </a:rPr>
              <a:t>there is little flexibility to control/adjust the network structures </a:t>
            </a:r>
            <a:r>
              <a:rPr lang="en-US" altLang="zh-TW" sz="1600" dirty="0"/>
              <a:t>(even for small changes of network structure). </a:t>
            </a:r>
          </a:p>
          <a:p>
            <a:pPr lvl="2"/>
            <a:r>
              <a:rPr lang="en-US" altLang="zh-TW" sz="1600" dirty="0"/>
              <a:t>The requirement of </a:t>
            </a:r>
            <a:r>
              <a:rPr lang="en-US" altLang="zh-TW" sz="1600" dirty="0">
                <a:solidFill>
                  <a:srgbClr val="FFC000"/>
                </a:solidFill>
              </a:rPr>
              <a:t>computing resources is also bounded by the heavy network structure</a:t>
            </a:r>
            <a:r>
              <a:rPr lang="en-US" altLang="zh-TW" sz="1600" dirty="0" smtClean="0">
                <a:solidFill>
                  <a:srgbClr val="FFC000"/>
                </a:solidFill>
              </a:rPr>
              <a:t>.</a:t>
            </a:r>
            <a:endParaRPr lang="en-US" altLang="zh-TW" sz="1800" dirty="0" smtClean="0"/>
          </a:p>
          <a:p>
            <a:pPr lvl="1"/>
            <a:r>
              <a:rPr lang="en-US" altLang="zh-TW" sz="1800" dirty="0" err="1" smtClean="0">
                <a:solidFill>
                  <a:srgbClr val="92D050"/>
                </a:solidFill>
              </a:rPr>
              <a:t>Learing</a:t>
            </a:r>
            <a:r>
              <a:rPr lang="en-US" altLang="zh-TW" sz="1800" dirty="0" smtClean="0">
                <a:solidFill>
                  <a:srgbClr val="92D050"/>
                </a:solidFill>
              </a:rPr>
              <a:t> bias: </a:t>
            </a:r>
          </a:p>
          <a:p>
            <a:pPr lvl="2"/>
            <a:r>
              <a:rPr lang="en-US" altLang="zh-TW" sz="1600" dirty="0"/>
              <a:t>As both the loss functions and the category distributions between classification and detection tasks are different, we argue that this will lead to different searching/optimization spaces</a:t>
            </a:r>
            <a:r>
              <a:rPr lang="en-US" altLang="zh-TW" sz="1600" dirty="0" smtClean="0"/>
              <a:t>.</a:t>
            </a:r>
          </a:p>
          <a:p>
            <a:pPr lvl="1"/>
            <a:r>
              <a:rPr lang="en-US" altLang="zh-TW" sz="1800" dirty="0" smtClean="0">
                <a:solidFill>
                  <a:srgbClr val="92D050"/>
                </a:solidFill>
              </a:rPr>
              <a:t>Domain mismatch</a:t>
            </a:r>
          </a:p>
          <a:p>
            <a:pPr lvl="2"/>
            <a:r>
              <a:rPr lang="en-US" altLang="zh-TW" sz="1600" dirty="0" smtClean="0">
                <a:solidFill>
                  <a:srgbClr val="FFC000"/>
                </a:solidFill>
              </a:rPr>
              <a:t>fine-tuning can mitigate the gap due to different target category distribution</a:t>
            </a:r>
            <a:r>
              <a:rPr lang="en-US" altLang="zh-TW" sz="1600" dirty="0" smtClean="0"/>
              <a:t>. However, it is still a severe problem when the source domain (ImageNet) has a huge mismatch to the </a:t>
            </a:r>
            <a:r>
              <a:rPr lang="en-US" altLang="zh-TW" sz="1600" dirty="0" smtClean="0">
                <a:solidFill>
                  <a:srgbClr val="FFC000"/>
                </a:solidFill>
              </a:rPr>
              <a:t>target domain such as depth images, medical images</a:t>
            </a:r>
          </a:p>
          <a:p>
            <a:pPr marL="914400" lvl="2" indent="0">
              <a:buNone/>
            </a:pPr>
            <a:endParaRPr lang="en-US" altLang="zh-TW" dirty="0" smtClean="0"/>
          </a:p>
          <a:p>
            <a:pPr marL="914400" lvl="2" indent="0">
              <a:buNone/>
            </a:pPr>
            <a:endParaRPr lang="zh-TW" altLang="en-US" sz="16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982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motivation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Our work is motivated by the following </a:t>
            </a:r>
            <a:r>
              <a:rPr lang="en-US" altLang="zh-TW" dirty="0">
                <a:solidFill>
                  <a:srgbClr val="FFC000"/>
                </a:solidFill>
              </a:rPr>
              <a:t>two questions</a:t>
            </a:r>
            <a:r>
              <a:rPr lang="en-US" altLang="zh-TW" dirty="0"/>
              <a:t>. </a:t>
            </a:r>
            <a:endParaRPr lang="en-US" altLang="zh-TW" dirty="0" smtClean="0"/>
          </a:p>
          <a:p>
            <a:r>
              <a:rPr lang="en-US" altLang="zh-TW" dirty="0" smtClean="0"/>
              <a:t>First</a:t>
            </a:r>
            <a:r>
              <a:rPr lang="en-US" altLang="zh-TW" dirty="0"/>
              <a:t>, is it possible to </a:t>
            </a:r>
            <a:r>
              <a:rPr lang="en-US" altLang="zh-TW" dirty="0">
                <a:solidFill>
                  <a:srgbClr val="FFC000"/>
                </a:solidFill>
              </a:rPr>
              <a:t>train object detection networks from scratch</a:t>
            </a:r>
            <a:r>
              <a:rPr lang="en-US" altLang="zh-TW" dirty="0" smtClean="0">
                <a:solidFill>
                  <a:srgbClr val="FFC000"/>
                </a:solidFill>
              </a:rPr>
              <a:t>?</a:t>
            </a:r>
          </a:p>
          <a:p>
            <a:r>
              <a:rPr lang="en-US" altLang="zh-TW" dirty="0" smtClean="0"/>
              <a:t>Second</a:t>
            </a:r>
            <a:r>
              <a:rPr lang="en-US" altLang="zh-TW" dirty="0"/>
              <a:t>, if the first answer is positive, </a:t>
            </a:r>
            <a:r>
              <a:rPr lang="en-US" altLang="zh-TW" dirty="0">
                <a:solidFill>
                  <a:srgbClr val="FFC000"/>
                </a:solidFill>
              </a:rPr>
              <a:t>are there any principles to design a resource efficient network structure for object detection while keeping high detection </a:t>
            </a:r>
            <a:r>
              <a:rPr lang="en-US" altLang="zh-TW" dirty="0" smtClean="0">
                <a:solidFill>
                  <a:srgbClr val="FFC000"/>
                </a:solidFill>
              </a:rPr>
              <a:t>accuracy</a:t>
            </a:r>
            <a:r>
              <a:rPr lang="en-US" altLang="zh-TW" dirty="0">
                <a:solidFill>
                  <a:srgbClr val="FFC000"/>
                </a:solidFill>
              </a:rPr>
              <a:t>?</a:t>
            </a:r>
            <a:endParaRPr lang="en-US" altLang="zh-TW" dirty="0" smtClean="0">
              <a:solidFill>
                <a:srgbClr val="FFC000"/>
              </a:solidFill>
            </a:endParaRPr>
          </a:p>
          <a:p>
            <a:r>
              <a:rPr lang="en-US" altLang="zh-TW" dirty="0" smtClean="0"/>
              <a:t> </a:t>
            </a:r>
            <a:r>
              <a:rPr lang="en-US" altLang="zh-TW" dirty="0"/>
              <a:t>To meet this goal, we propose deeply supervised objection detectors (DSOD),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6945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contribute a set of </a:t>
            </a:r>
            <a:r>
              <a:rPr lang="en-US" altLang="zh-TW" dirty="0">
                <a:solidFill>
                  <a:srgbClr val="FFC000"/>
                </a:solidFill>
              </a:rPr>
              <a:t>principles for designing DSOD</a:t>
            </a:r>
            <a:r>
              <a:rPr lang="en-US" altLang="zh-TW" dirty="0"/>
              <a:t>. One key point is that deep </a:t>
            </a:r>
            <a:r>
              <a:rPr lang="en-US" altLang="zh-TW" dirty="0" smtClean="0"/>
              <a:t>supervision plays </a:t>
            </a:r>
            <a:r>
              <a:rPr lang="en-US" altLang="zh-TW" dirty="0"/>
              <a:t>a critical role, which is motivated by the work of [18, 35]. In [35], </a:t>
            </a:r>
            <a:r>
              <a:rPr lang="en-US" altLang="zh-TW" dirty="0" err="1"/>
              <a:t>Xie</a:t>
            </a:r>
            <a:r>
              <a:rPr lang="en-US" altLang="zh-TW" dirty="0"/>
              <a:t> et al. proposed a </a:t>
            </a:r>
            <a:r>
              <a:rPr lang="en-US" altLang="zh-TW" dirty="0">
                <a:solidFill>
                  <a:srgbClr val="FFC000"/>
                </a:solidFill>
              </a:rPr>
              <a:t>holistically-nested structure for edge detection</a:t>
            </a:r>
            <a:r>
              <a:rPr lang="en-US" altLang="zh-TW" dirty="0"/>
              <a:t>, which included the </a:t>
            </a:r>
            <a:r>
              <a:rPr lang="en-US" altLang="zh-TW" dirty="0">
                <a:solidFill>
                  <a:srgbClr val="FFC000"/>
                </a:solidFill>
              </a:rPr>
              <a:t>side-output layers to each </a:t>
            </a:r>
            <a:r>
              <a:rPr lang="en-US" altLang="zh-TW" dirty="0" err="1">
                <a:solidFill>
                  <a:srgbClr val="FFC000"/>
                </a:solidFill>
              </a:rPr>
              <a:t>convstage</a:t>
            </a:r>
            <a:r>
              <a:rPr lang="en-US" altLang="zh-TW" dirty="0">
                <a:solidFill>
                  <a:srgbClr val="FFC000"/>
                </a:solidFill>
              </a:rPr>
              <a:t> </a:t>
            </a:r>
            <a:r>
              <a:rPr lang="en-US" altLang="zh-TW" dirty="0" smtClean="0">
                <a:solidFill>
                  <a:srgbClr val="FFC000"/>
                </a:solidFill>
              </a:rPr>
              <a:t>of </a:t>
            </a:r>
            <a:r>
              <a:rPr lang="en-US" altLang="zh-TW" dirty="0">
                <a:solidFill>
                  <a:srgbClr val="FFC000"/>
                </a:solidFill>
              </a:rPr>
              <a:t>base network for explicit deep supervision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this paper adopts deep supervision implicitly through the dense layer-wise connections proposed in </a:t>
            </a:r>
            <a:r>
              <a:rPr lang="en-US" altLang="zh-TW" dirty="0" err="1"/>
              <a:t>DenseNet</a:t>
            </a:r>
            <a:r>
              <a:rPr lang="en-US" altLang="zh-TW" dirty="0"/>
              <a:t> [10]. </a:t>
            </a:r>
            <a:r>
              <a:rPr lang="en-US" altLang="zh-TW" dirty="0">
                <a:solidFill>
                  <a:srgbClr val="FFC000"/>
                </a:solidFill>
              </a:rPr>
              <a:t>Dense structures are not only adopted in the backbone sub-network, but also in the front-end multi-scale prediction layers</a:t>
            </a:r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6680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SSD vs DSOD</a:t>
            </a:r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9" y="932413"/>
            <a:ext cx="7511673" cy="5848550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349135" y="2360815"/>
            <a:ext cx="4387740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Main contribution:</a:t>
            </a:r>
          </a:p>
          <a:p>
            <a:r>
              <a:rPr lang="en-US" altLang="zh-TW" dirty="0" smtClean="0"/>
              <a:t>1.Train object detection network</a:t>
            </a:r>
          </a:p>
          <a:p>
            <a:r>
              <a:rPr lang="en-US" altLang="zh-TW" dirty="0">
                <a:solidFill>
                  <a:srgbClr val="FFC000"/>
                </a:solidFill>
              </a:rPr>
              <a:t>f</a:t>
            </a:r>
            <a:r>
              <a:rPr lang="en-US" altLang="zh-TW" dirty="0" smtClean="0">
                <a:solidFill>
                  <a:srgbClr val="FFC000"/>
                </a:solidFill>
              </a:rPr>
              <a:t>rom scratch 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r>
              <a:rPr lang="en-US" altLang="zh-TW" dirty="0" smtClean="0"/>
              <a:t>2.Introduce and validate a set of </a:t>
            </a:r>
          </a:p>
          <a:p>
            <a:r>
              <a:rPr lang="en-US" altLang="zh-TW" dirty="0" smtClean="0"/>
              <a:t>principles to design efficient object </a:t>
            </a:r>
          </a:p>
          <a:p>
            <a:r>
              <a:rPr lang="en-US" altLang="zh-TW" dirty="0"/>
              <a:t>d</a:t>
            </a:r>
            <a:r>
              <a:rPr lang="en-US" altLang="zh-TW" dirty="0" smtClean="0"/>
              <a:t>etection networks from scratch </a:t>
            </a:r>
          </a:p>
          <a:p>
            <a:r>
              <a:rPr lang="en-US" altLang="zh-TW" dirty="0"/>
              <a:t>t</a:t>
            </a:r>
            <a:r>
              <a:rPr lang="en-US" altLang="zh-TW" dirty="0" smtClean="0"/>
              <a:t>hrough </a:t>
            </a:r>
            <a:r>
              <a:rPr lang="en-US" altLang="zh-TW" dirty="0" smtClean="0">
                <a:solidFill>
                  <a:srgbClr val="FFC000"/>
                </a:solidFill>
              </a:rPr>
              <a:t>step by step ablation studies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r>
              <a:rPr lang="en-US" altLang="zh-TW" dirty="0" smtClean="0"/>
              <a:t>3.Show that DSOD can achieve </a:t>
            </a:r>
            <a:r>
              <a:rPr lang="en-US" altLang="zh-TW" dirty="0" smtClean="0">
                <a:solidFill>
                  <a:srgbClr val="FFC000"/>
                </a:solidFill>
              </a:rPr>
              <a:t>state</a:t>
            </a:r>
          </a:p>
          <a:p>
            <a:r>
              <a:rPr lang="en-US" altLang="zh-TW" dirty="0">
                <a:solidFill>
                  <a:srgbClr val="FFC000"/>
                </a:solidFill>
              </a:rPr>
              <a:t>o</a:t>
            </a:r>
            <a:r>
              <a:rPr lang="en-US" altLang="zh-TW" dirty="0" smtClean="0">
                <a:solidFill>
                  <a:srgbClr val="FFC000"/>
                </a:solidFill>
              </a:rPr>
              <a:t>f the art detection model.</a:t>
            </a:r>
            <a:endParaRPr lang="zh-TW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7494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66076" y="0"/>
            <a:ext cx="10571998" cy="970450"/>
          </a:xfrm>
        </p:spPr>
        <p:txBody>
          <a:bodyPr/>
          <a:lstStyle/>
          <a:p>
            <a:r>
              <a:rPr lang="en-US" altLang="zh-TW" dirty="0" smtClean="0"/>
              <a:t>Related work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6839"/>
            <a:ext cx="12192000" cy="5711161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49630" y="1146839"/>
            <a:ext cx="19191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Proposal based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0" y="4125566"/>
            <a:ext cx="16610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0000"/>
                </a:solidFill>
              </a:rPr>
              <a:t>Proposal-free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029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Featurized</a:t>
            </a:r>
            <a:r>
              <a:rPr lang="en-US" altLang="zh-TW" dirty="0" smtClean="0"/>
              <a:t> image pyramid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14" y="2297101"/>
            <a:ext cx="6330233" cy="376826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48640" y="2394065"/>
            <a:ext cx="3466407" cy="17373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685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R-CNN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0567" y="1519997"/>
            <a:ext cx="4725877" cy="2557531"/>
          </a:xfrm>
        </p:spPr>
        <p:txBody>
          <a:bodyPr/>
          <a:lstStyle/>
          <a:p>
            <a:r>
              <a:rPr lang="en-US" altLang="zh-TW" dirty="0" smtClean="0"/>
              <a:t>Uses selective search to first generate potential object regions in an image and then perform classification on the proposed regions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56" y="3837025"/>
            <a:ext cx="6715125" cy="2762250"/>
          </a:xfrm>
          <a:prstGeom prst="rect">
            <a:avLst/>
          </a:prstGeom>
        </p:spPr>
      </p:pic>
      <p:sp>
        <p:nvSpPr>
          <p:cNvPr id="6" name="Shape 470"/>
          <p:cNvSpPr/>
          <p:nvPr/>
        </p:nvSpPr>
        <p:spPr>
          <a:xfrm rot="17580000" flipH="1">
            <a:off x="7817764" y="2601624"/>
            <a:ext cx="1224479" cy="394277"/>
          </a:xfrm>
          <a:prstGeom prst="rightArrow">
            <a:avLst>
              <a:gd name="adj1" fmla="val 32000"/>
              <a:gd name="adj2" fmla="val 198761"/>
            </a:avLst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" name="Shape 471"/>
          <p:cNvSpPr/>
          <p:nvPr/>
        </p:nvSpPr>
        <p:spPr>
          <a:xfrm rot="15060000" flipH="1">
            <a:off x="9758895" y="2688056"/>
            <a:ext cx="1004354" cy="394277"/>
          </a:xfrm>
          <a:prstGeom prst="rightArrow">
            <a:avLst>
              <a:gd name="adj1" fmla="val 32000"/>
              <a:gd name="adj2" fmla="val 176214"/>
            </a:avLst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8" name="Group 474"/>
          <p:cNvGrpSpPr/>
          <p:nvPr/>
        </p:nvGrpSpPr>
        <p:grpSpPr>
          <a:xfrm>
            <a:off x="7750579" y="3494868"/>
            <a:ext cx="774304" cy="684314"/>
            <a:chOff x="0" y="0"/>
            <a:chExt cx="774303" cy="684312"/>
          </a:xfrm>
        </p:grpSpPr>
        <p:sp>
          <p:nvSpPr>
            <p:cNvPr id="9" name="Shape 472"/>
            <p:cNvSpPr/>
            <p:nvPr/>
          </p:nvSpPr>
          <p:spPr>
            <a:xfrm>
              <a:off x="0" y="0"/>
              <a:ext cx="774304" cy="684313"/>
            </a:xfrm>
            <a:prstGeom prst="rect">
              <a:avLst/>
            </a:prstGeom>
            <a:solidFill>
              <a:srgbClr val="FFFFFF"/>
            </a:solidFill>
            <a:ln w="76200" cap="rnd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0" name="Shape 473"/>
            <p:cNvSpPr/>
            <p:nvPr/>
          </p:nvSpPr>
          <p:spPr>
            <a:xfrm>
              <a:off x="0" y="156736"/>
              <a:ext cx="774304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rPr dirty="0">
                  <a:solidFill>
                    <a:schemeClr val="bg1"/>
                  </a:solidFill>
                </a:rPr>
                <a:t>resize</a:t>
              </a:r>
            </a:p>
          </p:txBody>
        </p:sp>
      </p:grpSp>
      <p:grpSp>
        <p:nvGrpSpPr>
          <p:cNvPr id="11" name="Group 477"/>
          <p:cNvGrpSpPr/>
          <p:nvPr/>
        </p:nvGrpSpPr>
        <p:grpSpPr>
          <a:xfrm>
            <a:off x="7502730" y="4294110"/>
            <a:ext cx="1270002" cy="1270002"/>
            <a:chOff x="0" y="0"/>
            <a:chExt cx="1270001" cy="1270001"/>
          </a:xfrm>
        </p:grpSpPr>
        <p:sp>
          <p:nvSpPr>
            <p:cNvPr id="12" name="Shape 475"/>
            <p:cNvSpPr/>
            <p:nvPr/>
          </p:nvSpPr>
          <p:spPr>
            <a:xfrm>
              <a:off x="-1" y="-1"/>
              <a:ext cx="1270003" cy="1270003"/>
            </a:xfrm>
            <a:prstGeom prst="rect">
              <a:avLst/>
            </a:prstGeom>
            <a:solidFill>
              <a:srgbClr val="FFFFFF"/>
            </a:solidFill>
            <a:ln w="76200" cap="rnd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3" name="Shape 476"/>
            <p:cNvSpPr/>
            <p:nvPr/>
          </p:nvSpPr>
          <p:spPr>
            <a:xfrm>
              <a:off x="-1" y="449580"/>
              <a:ext cx="127000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rPr dirty="0" err="1">
                  <a:solidFill>
                    <a:schemeClr val="bg1"/>
                  </a:solidFill>
                </a:rPr>
                <a:t>Convs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480"/>
          <p:cNvGrpSpPr/>
          <p:nvPr/>
        </p:nvGrpSpPr>
        <p:grpSpPr>
          <a:xfrm>
            <a:off x="7102879" y="5774852"/>
            <a:ext cx="908100" cy="684314"/>
            <a:chOff x="0" y="0"/>
            <a:chExt cx="908099" cy="684312"/>
          </a:xfrm>
        </p:grpSpPr>
        <p:sp>
          <p:nvSpPr>
            <p:cNvPr id="15" name="Shape 478"/>
            <p:cNvSpPr/>
            <p:nvPr/>
          </p:nvSpPr>
          <p:spPr>
            <a:xfrm>
              <a:off x="0" y="-1"/>
              <a:ext cx="908100" cy="684314"/>
            </a:xfrm>
            <a:prstGeom prst="rect">
              <a:avLst/>
            </a:prstGeom>
            <a:solidFill>
              <a:srgbClr val="FFFFFF"/>
            </a:solidFill>
            <a:ln w="76200" cap="rnd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6" name="Shape 479"/>
            <p:cNvSpPr/>
            <p:nvPr/>
          </p:nvSpPr>
          <p:spPr>
            <a:xfrm>
              <a:off x="0" y="156735"/>
              <a:ext cx="90810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rPr dirty="0">
                  <a:solidFill>
                    <a:schemeClr val="bg1"/>
                  </a:solidFill>
                </a:rPr>
                <a:t>SVM</a:t>
              </a:r>
            </a:p>
          </p:txBody>
        </p:sp>
      </p:grpSp>
      <p:grpSp>
        <p:nvGrpSpPr>
          <p:cNvPr id="17" name="Group 483"/>
          <p:cNvGrpSpPr/>
          <p:nvPr/>
        </p:nvGrpSpPr>
        <p:grpSpPr>
          <a:xfrm>
            <a:off x="8131579" y="5774852"/>
            <a:ext cx="908100" cy="684314"/>
            <a:chOff x="0" y="0"/>
            <a:chExt cx="908099" cy="684312"/>
          </a:xfrm>
        </p:grpSpPr>
        <p:sp>
          <p:nvSpPr>
            <p:cNvPr id="18" name="Shape 481"/>
            <p:cNvSpPr/>
            <p:nvPr/>
          </p:nvSpPr>
          <p:spPr>
            <a:xfrm>
              <a:off x="0" y="-1"/>
              <a:ext cx="908100" cy="684314"/>
            </a:xfrm>
            <a:prstGeom prst="rect">
              <a:avLst/>
            </a:prstGeom>
            <a:solidFill>
              <a:srgbClr val="FFFFFF"/>
            </a:solidFill>
            <a:ln w="76200" cap="rnd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19" name="Shape 482"/>
            <p:cNvSpPr/>
            <p:nvPr/>
          </p:nvSpPr>
          <p:spPr>
            <a:xfrm>
              <a:off x="0" y="156735"/>
              <a:ext cx="90810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rPr dirty="0">
                  <a:solidFill>
                    <a:schemeClr val="bg1"/>
                  </a:solidFill>
                </a:rPr>
                <a:t>BBOX</a:t>
              </a:r>
            </a:p>
          </p:txBody>
        </p:sp>
      </p:grpSp>
      <p:grpSp>
        <p:nvGrpSpPr>
          <p:cNvPr id="20" name="Group 486"/>
          <p:cNvGrpSpPr/>
          <p:nvPr/>
        </p:nvGrpSpPr>
        <p:grpSpPr>
          <a:xfrm>
            <a:off x="10036579" y="3494868"/>
            <a:ext cx="774304" cy="684314"/>
            <a:chOff x="0" y="0"/>
            <a:chExt cx="774303" cy="684312"/>
          </a:xfrm>
        </p:grpSpPr>
        <p:sp>
          <p:nvSpPr>
            <p:cNvPr id="21" name="Shape 484"/>
            <p:cNvSpPr/>
            <p:nvPr/>
          </p:nvSpPr>
          <p:spPr>
            <a:xfrm>
              <a:off x="0" y="0"/>
              <a:ext cx="774304" cy="684313"/>
            </a:xfrm>
            <a:prstGeom prst="rect">
              <a:avLst/>
            </a:prstGeom>
            <a:solidFill>
              <a:srgbClr val="FFFFFF"/>
            </a:solidFill>
            <a:ln w="76200" cap="rnd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2" name="Shape 485"/>
            <p:cNvSpPr/>
            <p:nvPr/>
          </p:nvSpPr>
          <p:spPr>
            <a:xfrm>
              <a:off x="0" y="156736"/>
              <a:ext cx="774304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rPr dirty="0">
                  <a:solidFill>
                    <a:schemeClr val="bg1"/>
                  </a:solidFill>
                </a:rPr>
                <a:t>resize</a:t>
              </a:r>
            </a:p>
          </p:txBody>
        </p:sp>
      </p:grpSp>
      <p:grpSp>
        <p:nvGrpSpPr>
          <p:cNvPr id="23" name="Group 489"/>
          <p:cNvGrpSpPr/>
          <p:nvPr/>
        </p:nvGrpSpPr>
        <p:grpSpPr>
          <a:xfrm>
            <a:off x="9928429" y="4294110"/>
            <a:ext cx="1270002" cy="1270002"/>
            <a:chOff x="0" y="0"/>
            <a:chExt cx="1270001" cy="1270001"/>
          </a:xfrm>
        </p:grpSpPr>
        <p:sp>
          <p:nvSpPr>
            <p:cNvPr id="24" name="Shape 487"/>
            <p:cNvSpPr/>
            <p:nvPr/>
          </p:nvSpPr>
          <p:spPr>
            <a:xfrm>
              <a:off x="-1" y="-1"/>
              <a:ext cx="1270003" cy="1270003"/>
            </a:xfrm>
            <a:prstGeom prst="rect">
              <a:avLst/>
            </a:prstGeom>
            <a:solidFill>
              <a:srgbClr val="FFFFFF"/>
            </a:solidFill>
            <a:ln w="76200" cap="rnd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5" name="Shape 488"/>
            <p:cNvSpPr/>
            <p:nvPr/>
          </p:nvSpPr>
          <p:spPr>
            <a:xfrm>
              <a:off x="-1" y="449580"/>
              <a:ext cx="127000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rPr dirty="0" err="1">
                  <a:solidFill>
                    <a:schemeClr val="bg1"/>
                  </a:solidFill>
                </a:rPr>
                <a:t>Convs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492"/>
          <p:cNvGrpSpPr/>
          <p:nvPr/>
        </p:nvGrpSpPr>
        <p:grpSpPr>
          <a:xfrm>
            <a:off x="9696066" y="5774852"/>
            <a:ext cx="908101" cy="684314"/>
            <a:chOff x="0" y="0"/>
            <a:chExt cx="908099" cy="684312"/>
          </a:xfrm>
        </p:grpSpPr>
        <p:sp>
          <p:nvSpPr>
            <p:cNvPr id="27" name="Shape 490"/>
            <p:cNvSpPr/>
            <p:nvPr/>
          </p:nvSpPr>
          <p:spPr>
            <a:xfrm>
              <a:off x="0" y="-1"/>
              <a:ext cx="908100" cy="684314"/>
            </a:xfrm>
            <a:prstGeom prst="rect">
              <a:avLst/>
            </a:prstGeom>
            <a:solidFill>
              <a:srgbClr val="FFFFFF"/>
            </a:solidFill>
            <a:ln w="76200" cap="rnd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28" name="Shape 491"/>
            <p:cNvSpPr/>
            <p:nvPr/>
          </p:nvSpPr>
          <p:spPr>
            <a:xfrm>
              <a:off x="0" y="156735"/>
              <a:ext cx="90810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rPr dirty="0">
                  <a:solidFill>
                    <a:schemeClr val="bg1"/>
                  </a:solidFill>
                </a:rPr>
                <a:t>SVM</a:t>
              </a:r>
            </a:p>
          </p:txBody>
        </p:sp>
      </p:grpSp>
      <p:grpSp>
        <p:nvGrpSpPr>
          <p:cNvPr id="29" name="Group 495"/>
          <p:cNvGrpSpPr/>
          <p:nvPr/>
        </p:nvGrpSpPr>
        <p:grpSpPr>
          <a:xfrm>
            <a:off x="10744380" y="5774852"/>
            <a:ext cx="908101" cy="684314"/>
            <a:chOff x="0" y="0"/>
            <a:chExt cx="908099" cy="684312"/>
          </a:xfrm>
        </p:grpSpPr>
        <p:sp>
          <p:nvSpPr>
            <p:cNvPr id="30" name="Shape 493"/>
            <p:cNvSpPr/>
            <p:nvPr/>
          </p:nvSpPr>
          <p:spPr>
            <a:xfrm>
              <a:off x="0" y="-1"/>
              <a:ext cx="908100" cy="684314"/>
            </a:xfrm>
            <a:prstGeom prst="rect">
              <a:avLst/>
            </a:prstGeom>
            <a:solidFill>
              <a:srgbClr val="FFFFFF"/>
            </a:solidFill>
            <a:ln w="76200" cap="rnd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31" name="Shape 494"/>
            <p:cNvSpPr/>
            <p:nvPr/>
          </p:nvSpPr>
          <p:spPr>
            <a:xfrm>
              <a:off x="0" y="156735"/>
              <a:ext cx="90810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rPr dirty="0">
                  <a:solidFill>
                    <a:schemeClr val="bg1"/>
                  </a:solidFill>
                </a:rPr>
                <a:t>BBOX</a:t>
              </a:r>
            </a:p>
          </p:txBody>
        </p:sp>
      </p:grpSp>
      <p:pic>
        <p:nvPicPr>
          <p:cNvPr id="33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42682" y="747866"/>
            <a:ext cx="2579707" cy="1428053"/>
          </a:xfrm>
          <a:prstGeom prst="rect">
            <a:avLst/>
          </a:prstGeom>
          <a:ln w="12700">
            <a:miter lim="400000"/>
          </a:ln>
        </p:spPr>
      </p:pic>
      <p:sp>
        <p:nvSpPr>
          <p:cNvPr id="34" name="Shape 469"/>
          <p:cNvSpPr/>
          <p:nvPr/>
        </p:nvSpPr>
        <p:spPr>
          <a:xfrm>
            <a:off x="9650904" y="999665"/>
            <a:ext cx="520554" cy="646213"/>
          </a:xfrm>
          <a:prstGeom prst="rect">
            <a:avLst/>
          </a:prstGeom>
          <a:ln w="50800">
            <a:solidFill>
              <a:srgbClr val="AD5B24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5" name="Shape 468"/>
          <p:cNvSpPr/>
          <p:nvPr/>
        </p:nvSpPr>
        <p:spPr>
          <a:xfrm>
            <a:off x="8430003" y="818469"/>
            <a:ext cx="736204" cy="909838"/>
          </a:xfrm>
          <a:prstGeom prst="rect">
            <a:avLst/>
          </a:prstGeom>
          <a:ln w="50800">
            <a:solidFill>
              <a:srgbClr val="AD5B24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36" name="Shape 502"/>
          <p:cNvSpPr/>
          <p:nvPr/>
        </p:nvSpPr>
        <p:spPr>
          <a:xfrm>
            <a:off x="7524527" y="1519997"/>
            <a:ext cx="711816" cy="1"/>
          </a:xfrm>
          <a:prstGeom prst="line">
            <a:avLst/>
          </a:prstGeom>
          <a:ln w="76200" cap="rnd">
            <a:solidFill>
              <a:srgbClr val="98240F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" name="Shape 503"/>
          <p:cNvSpPr/>
          <p:nvPr/>
        </p:nvSpPr>
        <p:spPr>
          <a:xfrm>
            <a:off x="5520898" y="1334576"/>
            <a:ext cx="198183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900F18"/>
                </a:solidFill>
              </a:defRPr>
            </a:lvl1pPr>
          </a:lstStyle>
          <a:p>
            <a:r>
              <a:rPr dirty="0"/>
              <a:t>Selective search </a:t>
            </a:r>
          </a:p>
        </p:txBody>
      </p:sp>
    </p:spTree>
    <p:extLst>
      <p:ext uri="{BB962C8B-B14F-4D97-AF65-F5344CB8AC3E}">
        <p14:creationId xmlns:p14="http://schemas.microsoft.com/office/powerpoint/2010/main" val="30714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Single feature map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14" y="2297101"/>
            <a:ext cx="6330233" cy="376826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031673" y="2402378"/>
            <a:ext cx="2269373" cy="182048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2530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/>
          </p:cNvSpPr>
          <p:nvPr>
            <p:ph type="title"/>
          </p:nvPr>
        </p:nvSpPr>
        <p:spPr>
          <a:xfrm>
            <a:off x="838200" y="276848"/>
            <a:ext cx="10515600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fastRCNN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546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1976" y="125591"/>
            <a:ext cx="2579707" cy="14280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9" name="Group 549"/>
          <p:cNvGrpSpPr/>
          <p:nvPr/>
        </p:nvGrpSpPr>
        <p:grpSpPr>
          <a:xfrm>
            <a:off x="4762500" y="1701800"/>
            <a:ext cx="2567006" cy="495152"/>
            <a:chOff x="0" y="0"/>
            <a:chExt cx="2567005" cy="495151"/>
          </a:xfrm>
        </p:grpSpPr>
        <p:sp>
          <p:nvSpPr>
            <p:cNvPr id="547" name="Shape 547"/>
            <p:cNvSpPr/>
            <p:nvPr/>
          </p:nvSpPr>
          <p:spPr>
            <a:xfrm>
              <a:off x="0" y="0"/>
              <a:ext cx="2567006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48" name="Shape 548"/>
            <p:cNvSpPr/>
            <p:nvPr/>
          </p:nvSpPr>
          <p:spPr>
            <a:xfrm>
              <a:off x="0" y="62156"/>
              <a:ext cx="256700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>
                  <a:solidFill>
                    <a:schemeClr val="bg1"/>
                  </a:solidFill>
                </a:rPr>
                <a:t>Convs</a:t>
              </a:r>
            </a:p>
          </p:txBody>
        </p:sp>
      </p:grpSp>
      <p:grpSp>
        <p:nvGrpSpPr>
          <p:cNvPr id="552" name="Group 552"/>
          <p:cNvGrpSpPr/>
          <p:nvPr/>
        </p:nvGrpSpPr>
        <p:grpSpPr>
          <a:xfrm>
            <a:off x="4761217" y="2351457"/>
            <a:ext cx="2567006" cy="495153"/>
            <a:chOff x="0" y="0"/>
            <a:chExt cx="2567005" cy="495151"/>
          </a:xfrm>
        </p:grpSpPr>
        <p:sp>
          <p:nvSpPr>
            <p:cNvPr id="550" name="Shape 550"/>
            <p:cNvSpPr/>
            <p:nvPr/>
          </p:nvSpPr>
          <p:spPr>
            <a:xfrm>
              <a:off x="0" y="0"/>
              <a:ext cx="2567006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51" name="Shape 551"/>
            <p:cNvSpPr/>
            <p:nvPr/>
          </p:nvSpPr>
          <p:spPr>
            <a:xfrm>
              <a:off x="0" y="62156"/>
              <a:ext cx="256700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>
                  <a:solidFill>
                    <a:schemeClr val="bg1"/>
                  </a:solidFill>
                </a:rPr>
                <a:t>ROI Pooling</a:t>
              </a:r>
            </a:p>
          </p:txBody>
        </p:sp>
      </p:grpSp>
      <p:grpSp>
        <p:nvGrpSpPr>
          <p:cNvPr id="555" name="Group 555"/>
          <p:cNvGrpSpPr/>
          <p:nvPr/>
        </p:nvGrpSpPr>
        <p:grpSpPr>
          <a:xfrm>
            <a:off x="4762500" y="3001115"/>
            <a:ext cx="2567006" cy="495153"/>
            <a:chOff x="0" y="0"/>
            <a:chExt cx="2567005" cy="495151"/>
          </a:xfrm>
        </p:grpSpPr>
        <p:sp>
          <p:nvSpPr>
            <p:cNvPr id="553" name="Shape 553"/>
            <p:cNvSpPr/>
            <p:nvPr/>
          </p:nvSpPr>
          <p:spPr>
            <a:xfrm>
              <a:off x="0" y="0"/>
              <a:ext cx="2567006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54" name="Shape 554"/>
            <p:cNvSpPr/>
            <p:nvPr/>
          </p:nvSpPr>
          <p:spPr>
            <a:xfrm>
              <a:off x="0" y="62156"/>
              <a:ext cx="256700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>
                  <a:solidFill>
                    <a:schemeClr val="bg1"/>
                  </a:solidFill>
                </a:rPr>
                <a:t>Dense</a:t>
              </a:r>
            </a:p>
          </p:txBody>
        </p:sp>
      </p:grpSp>
      <p:grpSp>
        <p:nvGrpSpPr>
          <p:cNvPr id="558" name="Group 558"/>
          <p:cNvGrpSpPr/>
          <p:nvPr/>
        </p:nvGrpSpPr>
        <p:grpSpPr>
          <a:xfrm>
            <a:off x="4267199" y="3759200"/>
            <a:ext cx="1649879" cy="495152"/>
            <a:chOff x="0" y="0"/>
            <a:chExt cx="1649877" cy="495151"/>
          </a:xfrm>
        </p:grpSpPr>
        <p:sp>
          <p:nvSpPr>
            <p:cNvPr id="556" name="Shape 556"/>
            <p:cNvSpPr/>
            <p:nvPr/>
          </p:nvSpPr>
          <p:spPr>
            <a:xfrm>
              <a:off x="-1" y="0"/>
              <a:ext cx="1649879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57" name="Shape 557"/>
            <p:cNvSpPr/>
            <p:nvPr/>
          </p:nvSpPr>
          <p:spPr>
            <a:xfrm>
              <a:off x="-1" y="62156"/>
              <a:ext cx="164987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>
                  <a:solidFill>
                    <a:schemeClr val="bg1"/>
                  </a:solidFill>
                </a:rPr>
                <a:t>softmax</a:t>
              </a:r>
            </a:p>
          </p:txBody>
        </p:sp>
      </p:grpSp>
      <p:grpSp>
        <p:nvGrpSpPr>
          <p:cNvPr id="561" name="Group 561"/>
          <p:cNvGrpSpPr/>
          <p:nvPr/>
        </p:nvGrpSpPr>
        <p:grpSpPr>
          <a:xfrm>
            <a:off x="6146799" y="3759200"/>
            <a:ext cx="1649879" cy="495152"/>
            <a:chOff x="0" y="0"/>
            <a:chExt cx="1649877" cy="495151"/>
          </a:xfrm>
        </p:grpSpPr>
        <p:sp>
          <p:nvSpPr>
            <p:cNvPr id="559" name="Shape 559"/>
            <p:cNvSpPr/>
            <p:nvPr/>
          </p:nvSpPr>
          <p:spPr>
            <a:xfrm>
              <a:off x="-1" y="0"/>
              <a:ext cx="1649879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60" name="Shape 560"/>
            <p:cNvSpPr/>
            <p:nvPr/>
          </p:nvSpPr>
          <p:spPr>
            <a:xfrm>
              <a:off x="-1" y="62156"/>
              <a:ext cx="164987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>
                  <a:solidFill>
                    <a:schemeClr val="bg1"/>
                  </a:solidFill>
                </a:rPr>
                <a:t>BoxReg</a:t>
              </a:r>
            </a:p>
          </p:txBody>
        </p:sp>
      </p:grpSp>
      <p:sp>
        <p:nvSpPr>
          <p:cNvPr id="562" name="Shape 562"/>
          <p:cNvSpPr/>
          <p:nvPr/>
        </p:nvSpPr>
        <p:spPr>
          <a:xfrm>
            <a:off x="7465411" y="2010419"/>
            <a:ext cx="866185" cy="26962"/>
          </a:xfrm>
          <a:prstGeom prst="line">
            <a:avLst/>
          </a:prstGeom>
          <a:ln w="381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63" name="Shape 563"/>
          <p:cNvSpPr/>
          <p:nvPr/>
        </p:nvSpPr>
        <p:spPr>
          <a:xfrm>
            <a:off x="8430244" y="1314374"/>
            <a:ext cx="1270002" cy="1270003"/>
          </a:xfrm>
          <a:prstGeom prst="rect">
            <a:avLst/>
          </a:prstGeom>
          <a:solidFill>
            <a:srgbClr val="FFFFFF"/>
          </a:solidFill>
          <a:ln w="5715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564" name="Shape 564"/>
          <p:cNvSpPr/>
          <p:nvPr/>
        </p:nvSpPr>
        <p:spPr>
          <a:xfrm>
            <a:off x="8566150" y="1369119"/>
            <a:ext cx="358924" cy="646214"/>
          </a:xfrm>
          <a:prstGeom prst="rect">
            <a:avLst/>
          </a:prstGeom>
          <a:ln w="50800">
            <a:solidFill>
              <a:srgbClr val="AD5B24"/>
            </a:solidFill>
            <a:miter lim="400000"/>
          </a:ln>
        </p:spPr>
        <p:txBody>
          <a:bodyPr lIns="45719" rIns="45719" anchor="ctr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565" name="Shape 565"/>
          <p:cNvSpPr/>
          <p:nvPr/>
        </p:nvSpPr>
        <p:spPr>
          <a:xfrm>
            <a:off x="9185026" y="2010419"/>
            <a:ext cx="358926" cy="457053"/>
          </a:xfrm>
          <a:prstGeom prst="rect">
            <a:avLst/>
          </a:prstGeom>
          <a:ln w="50800">
            <a:solidFill>
              <a:srgbClr val="AD5B24"/>
            </a:solidFill>
            <a:miter lim="400000"/>
          </a:ln>
        </p:spPr>
        <p:txBody>
          <a:bodyPr lIns="45719" rIns="45719" anchor="ctr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566" name="Shape 566"/>
          <p:cNvSpPr/>
          <p:nvPr/>
        </p:nvSpPr>
        <p:spPr>
          <a:xfrm flipH="1">
            <a:off x="7516166" y="2324979"/>
            <a:ext cx="726134" cy="167185"/>
          </a:xfrm>
          <a:prstGeom prst="line">
            <a:avLst/>
          </a:prstGeom>
          <a:ln w="381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70" name="Shape 570"/>
          <p:cNvSpPr/>
          <p:nvPr/>
        </p:nvSpPr>
        <p:spPr>
          <a:xfrm>
            <a:off x="9888188" y="1931934"/>
            <a:ext cx="481960" cy="29270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5875" cap="rnd">
            <a:solidFill>
              <a:srgbClr val="AE823B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71" name="Shape 571"/>
          <p:cNvSpPr/>
          <p:nvPr/>
        </p:nvSpPr>
        <p:spPr>
          <a:xfrm>
            <a:off x="10298732" y="1916055"/>
            <a:ext cx="1804338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 smtClean="0">
                <a:solidFill>
                  <a:schemeClr val="tx1"/>
                </a:solidFill>
              </a:rPr>
              <a:t>Different </a:t>
            </a:r>
            <a:r>
              <a:rPr dirty="0">
                <a:solidFill>
                  <a:schemeClr val="tx1"/>
                </a:solidFill>
              </a:rPr>
              <a:t>shape</a:t>
            </a:r>
          </a:p>
        </p:txBody>
      </p:sp>
      <p:sp>
        <p:nvSpPr>
          <p:cNvPr id="572" name="Shape 572"/>
          <p:cNvSpPr/>
          <p:nvPr/>
        </p:nvSpPr>
        <p:spPr>
          <a:xfrm rot="5400000">
            <a:off x="10682998" y="2394499"/>
            <a:ext cx="517715" cy="36182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73" name="Shape 573"/>
          <p:cNvSpPr/>
          <p:nvPr/>
        </p:nvSpPr>
        <p:spPr>
          <a:xfrm>
            <a:off x="10411673" y="2925524"/>
            <a:ext cx="1329849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ROI Pooing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output</a:t>
            </a:r>
          </a:p>
        </p:txBody>
      </p:sp>
      <p:sp>
        <p:nvSpPr>
          <p:cNvPr id="574" name="Shape 574"/>
          <p:cNvSpPr/>
          <p:nvPr/>
        </p:nvSpPr>
        <p:spPr>
          <a:xfrm>
            <a:off x="9147505" y="3630936"/>
            <a:ext cx="459057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rPr dirty="0" err="1">
                <a:solidFill>
                  <a:schemeClr val="tx1"/>
                </a:solidFill>
              </a:rPr>
              <a:t>Num_Regions</a:t>
            </a:r>
            <a:r>
              <a:rPr dirty="0">
                <a:solidFill>
                  <a:schemeClr val="tx1"/>
                </a:solidFill>
              </a:rPr>
              <a:t> x </a:t>
            </a:r>
            <a:r>
              <a:rPr dirty="0" err="1">
                <a:solidFill>
                  <a:schemeClr val="tx1"/>
                </a:solidFill>
              </a:rPr>
              <a:t>Num_channels</a:t>
            </a:r>
            <a:r>
              <a:rPr dirty="0">
                <a:solidFill>
                  <a:schemeClr val="tx1"/>
                </a:solidFill>
              </a:rPr>
              <a:t> x n x m </a:t>
            </a:r>
          </a:p>
        </p:txBody>
      </p:sp>
      <p:graphicFrame>
        <p:nvGraphicFramePr>
          <p:cNvPr id="575" name="Table 575"/>
          <p:cNvGraphicFramePr/>
          <p:nvPr>
            <p:extLst>
              <p:ext uri="{D42A27DB-BD31-4B8C-83A1-F6EECF244321}">
                <p14:modId xmlns:p14="http://schemas.microsoft.com/office/powerpoint/2010/main" val="441236863"/>
              </p:ext>
            </p:extLst>
          </p:nvPr>
        </p:nvGraphicFramePr>
        <p:xfrm>
          <a:off x="1676778" y="4458887"/>
          <a:ext cx="2439428" cy="2106223"/>
        </p:xfrm>
        <a:graphic>
          <a:graphicData uri="http://schemas.openxmlformats.org/drawingml/2006/table">
            <a:tbl>
              <a:tblPr firstRow="1" bandRow="1"/>
              <a:tblGrid>
                <a:gridCol w="6098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8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98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98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4186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50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34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34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26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809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32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78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19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73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003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23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34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23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32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106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34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56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56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78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76" name="Shape 576"/>
          <p:cNvSpPr/>
          <p:nvPr/>
        </p:nvSpPr>
        <p:spPr>
          <a:xfrm>
            <a:off x="30849" y="4968814"/>
            <a:ext cx="113831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(0,1),(3,3)</a:t>
            </a:r>
          </a:p>
        </p:txBody>
      </p:sp>
      <p:sp>
        <p:nvSpPr>
          <p:cNvPr id="577" name="Shape 577"/>
          <p:cNvSpPr/>
          <p:nvPr/>
        </p:nvSpPr>
        <p:spPr>
          <a:xfrm>
            <a:off x="1571223" y="4968814"/>
            <a:ext cx="2695977" cy="1596296"/>
          </a:xfrm>
          <a:prstGeom prst="rect">
            <a:avLst/>
          </a:prstGeom>
          <a:ln w="76200" cap="rnd">
            <a:solidFill>
              <a:srgbClr val="D81624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78" name="Shape 578"/>
          <p:cNvSpPr/>
          <p:nvPr/>
        </p:nvSpPr>
        <p:spPr>
          <a:xfrm>
            <a:off x="1676778" y="5074275"/>
            <a:ext cx="1220969" cy="1004552"/>
          </a:xfrm>
          <a:prstGeom prst="rect">
            <a:avLst/>
          </a:prstGeom>
          <a:ln w="76200" cap="rnd">
            <a:solidFill>
              <a:srgbClr val="0070C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79" name="Shape 579"/>
          <p:cNvSpPr/>
          <p:nvPr/>
        </p:nvSpPr>
        <p:spPr>
          <a:xfrm>
            <a:off x="2896491" y="5074275"/>
            <a:ext cx="1220970" cy="1004552"/>
          </a:xfrm>
          <a:prstGeom prst="rect">
            <a:avLst/>
          </a:prstGeom>
          <a:ln w="76200" cap="rnd">
            <a:solidFill>
              <a:srgbClr val="FFFF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80" name="Shape 580"/>
          <p:cNvSpPr/>
          <p:nvPr/>
        </p:nvSpPr>
        <p:spPr>
          <a:xfrm>
            <a:off x="1676778" y="5576551"/>
            <a:ext cx="1220969" cy="1004552"/>
          </a:xfrm>
          <a:prstGeom prst="rect">
            <a:avLst/>
          </a:prstGeom>
          <a:ln w="76200" cap="rnd">
            <a:solidFill>
              <a:srgbClr val="DC8F14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81" name="Shape 581"/>
          <p:cNvSpPr/>
          <p:nvPr/>
        </p:nvSpPr>
        <p:spPr>
          <a:xfrm>
            <a:off x="2883123" y="5576551"/>
            <a:ext cx="1220969" cy="1004552"/>
          </a:xfrm>
          <a:prstGeom prst="rect">
            <a:avLst/>
          </a:prstGeom>
          <a:ln w="76200" cap="rnd">
            <a:solidFill>
              <a:srgbClr val="00B0F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582" name="Shape 582"/>
          <p:cNvSpPr/>
          <p:nvPr/>
        </p:nvSpPr>
        <p:spPr>
          <a:xfrm>
            <a:off x="4559120" y="5306095"/>
            <a:ext cx="605308" cy="54091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graphicFrame>
        <p:nvGraphicFramePr>
          <p:cNvPr id="583" name="Table 583"/>
          <p:cNvGraphicFramePr/>
          <p:nvPr>
            <p:extLst>
              <p:ext uri="{D42A27DB-BD31-4B8C-83A1-F6EECF244321}">
                <p14:modId xmlns:p14="http://schemas.microsoft.com/office/powerpoint/2010/main" val="1369085597"/>
              </p:ext>
            </p:extLst>
          </p:nvPr>
        </p:nvGraphicFramePr>
        <p:xfrm>
          <a:off x="5464476" y="4968814"/>
          <a:ext cx="1094705" cy="974094"/>
        </p:xfrm>
        <a:graphic>
          <a:graphicData uri="http://schemas.openxmlformats.org/drawingml/2006/table">
            <a:tbl>
              <a:tblPr firstRow="1" bandRow="1"/>
              <a:tblGrid>
                <a:gridCol w="538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66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7047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78</a:t>
                      </a:r>
                    </a:p>
                  </a:txBody>
                  <a:tcPr marL="45720" marR="45720" horzOverflow="overflow">
                    <a:solidFill>
                      <a:srgbClr val="94C62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73</a:t>
                      </a:r>
                    </a:p>
                  </a:txBody>
                  <a:tcPr marL="45720" marR="45720" horzOverflow="overflow">
                    <a:solidFill>
                      <a:srgbClr val="94C6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704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56</a:t>
                      </a:r>
                    </a:p>
                  </a:txBody>
                  <a:tcPr marL="45720" marR="45720" horzOverflow="overflow">
                    <a:solidFill>
                      <a:srgbClr val="94C62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78</a:t>
                      </a:r>
                    </a:p>
                  </a:txBody>
                  <a:tcPr marL="45720" marR="45720" horzOverflow="overflow">
                    <a:solidFill>
                      <a:srgbClr val="94C62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84" name="Shape 584"/>
          <p:cNvSpPr/>
          <p:nvPr/>
        </p:nvSpPr>
        <p:spPr>
          <a:xfrm>
            <a:off x="8430244" y="4968814"/>
            <a:ext cx="3157648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Runtime dominated by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dirty="0"/>
              <a:t>region proposals(inference)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949" y="1602412"/>
            <a:ext cx="264795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6747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0" y="38100"/>
            <a:ext cx="1257300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567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fasterRCNN</a:t>
            </a:r>
          </a:p>
        </p:txBody>
      </p:sp>
      <p:pic>
        <p:nvPicPr>
          <p:cNvPr id="589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1976" y="125591"/>
            <a:ext cx="2579707" cy="14280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2" name="Group 592"/>
          <p:cNvGrpSpPr/>
          <p:nvPr/>
        </p:nvGrpSpPr>
        <p:grpSpPr>
          <a:xfrm>
            <a:off x="4762500" y="1733040"/>
            <a:ext cx="2567006" cy="495152"/>
            <a:chOff x="0" y="0"/>
            <a:chExt cx="2567005" cy="495151"/>
          </a:xfrm>
        </p:grpSpPr>
        <p:sp>
          <p:nvSpPr>
            <p:cNvPr id="590" name="Shape 590"/>
            <p:cNvSpPr/>
            <p:nvPr/>
          </p:nvSpPr>
          <p:spPr>
            <a:xfrm>
              <a:off x="0" y="0"/>
              <a:ext cx="2567006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91" name="Shape 591"/>
            <p:cNvSpPr/>
            <p:nvPr/>
          </p:nvSpPr>
          <p:spPr>
            <a:xfrm>
              <a:off x="0" y="62156"/>
              <a:ext cx="256700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 dirty="0" err="1">
                  <a:solidFill>
                    <a:schemeClr val="bg1"/>
                  </a:solidFill>
                </a:rPr>
                <a:t>Convs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5" name="Group 595"/>
          <p:cNvGrpSpPr/>
          <p:nvPr/>
        </p:nvGrpSpPr>
        <p:grpSpPr>
          <a:xfrm>
            <a:off x="4762500" y="2351457"/>
            <a:ext cx="2567006" cy="495153"/>
            <a:chOff x="0" y="0"/>
            <a:chExt cx="2567005" cy="495151"/>
          </a:xfrm>
        </p:grpSpPr>
        <p:sp>
          <p:nvSpPr>
            <p:cNvPr id="593" name="Shape 593"/>
            <p:cNvSpPr/>
            <p:nvPr/>
          </p:nvSpPr>
          <p:spPr>
            <a:xfrm>
              <a:off x="0" y="0"/>
              <a:ext cx="2567006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0" y="62156"/>
              <a:ext cx="256700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 dirty="0">
                  <a:solidFill>
                    <a:schemeClr val="bg1"/>
                  </a:solidFill>
                </a:rPr>
                <a:t>ROI Pooling</a:t>
              </a:r>
            </a:p>
          </p:txBody>
        </p:sp>
      </p:grpSp>
      <p:grpSp>
        <p:nvGrpSpPr>
          <p:cNvPr id="598" name="Group 598"/>
          <p:cNvGrpSpPr/>
          <p:nvPr/>
        </p:nvGrpSpPr>
        <p:grpSpPr>
          <a:xfrm>
            <a:off x="4762500" y="3001115"/>
            <a:ext cx="2567006" cy="495153"/>
            <a:chOff x="0" y="0"/>
            <a:chExt cx="2567005" cy="495151"/>
          </a:xfrm>
        </p:grpSpPr>
        <p:sp>
          <p:nvSpPr>
            <p:cNvPr id="596" name="Shape 596"/>
            <p:cNvSpPr/>
            <p:nvPr/>
          </p:nvSpPr>
          <p:spPr>
            <a:xfrm>
              <a:off x="0" y="0"/>
              <a:ext cx="2567006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0" y="62156"/>
              <a:ext cx="256700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 dirty="0">
                  <a:solidFill>
                    <a:schemeClr val="bg1"/>
                  </a:solidFill>
                </a:rPr>
                <a:t>Dense</a:t>
              </a:r>
            </a:p>
          </p:txBody>
        </p:sp>
      </p:grpSp>
      <p:grpSp>
        <p:nvGrpSpPr>
          <p:cNvPr id="601" name="Group 601"/>
          <p:cNvGrpSpPr/>
          <p:nvPr/>
        </p:nvGrpSpPr>
        <p:grpSpPr>
          <a:xfrm>
            <a:off x="4267199" y="3759200"/>
            <a:ext cx="1649879" cy="495152"/>
            <a:chOff x="0" y="0"/>
            <a:chExt cx="1649877" cy="495151"/>
          </a:xfrm>
        </p:grpSpPr>
        <p:sp>
          <p:nvSpPr>
            <p:cNvPr id="599" name="Shape 599"/>
            <p:cNvSpPr/>
            <p:nvPr/>
          </p:nvSpPr>
          <p:spPr>
            <a:xfrm>
              <a:off x="-1" y="0"/>
              <a:ext cx="1649879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-1" y="62156"/>
              <a:ext cx="164987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 dirty="0" err="1">
                  <a:solidFill>
                    <a:schemeClr val="bg1"/>
                  </a:solidFill>
                </a:rPr>
                <a:t>softmax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4" name="Group 604"/>
          <p:cNvGrpSpPr/>
          <p:nvPr/>
        </p:nvGrpSpPr>
        <p:grpSpPr>
          <a:xfrm>
            <a:off x="6146799" y="3759200"/>
            <a:ext cx="1649879" cy="495152"/>
            <a:chOff x="0" y="0"/>
            <a:chExt cx="1649877" cy="495151"/>
          </a:xfrm>
        </p:grpSpPr>
        <p:sp>
          <p:nvSpPr>
            <p:cNvPr id="602" name="Shape 602"/>
            <p:cNvSpPr/>
            <p:nvPr/>
          </p:nvSpPr>
          <p:spPr>
            <a:xfrm>
              <a:off x="-1" y="0"/>
              <a:ext cx="1649879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-1" y="62156"/>
              <a:ext cx="164987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 dirty="0" err="1">
                  <a:solidFill>
                    <a:schemeClr val="bg1"/>
                  </a:solidFill>
                </a:rPr>
                <a:t>BoxReg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605" name="Shape 605"/>
          <p:cNvSpPr/>
          <p:nvPr/>
        </p:nvSpPr>
        <p:spPr>
          <a:xfrm flipV="1">
            <a:off x="7388500" y="1880826"/>
            <a:ext cx="919759" cy="2"/>
          </a:xfrm>
          <a:prstGeom prst="line">
            <a:avLst/>
          </a:prstGeom>
          <a:ln w="76200" cap="rnd">
            <a:solidFill>
              <a:schemeClr val="accent6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6" name="Shape 606"/>
          <p:cNvSpPr/>
          <p:nvPr/>
        </p:nvSpPr>
        <p:spPr>
          <a:xfrm>
            <a:off x="9631616" y="1267616"/>
            <a:ext cx="1270002" cy="1270003"/>
          </a:xfrm>
          <a:prstGeom prst="rect">
            <a:avLst/>
          </a:prstGeom>
          <a:solidFill>
            <a:srgbClr val="FFFFFF"/>
          </a:solidFill>
          <a:ln w="76200">
            <a:solidFill>
              <a:srgbClr val="00B0F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07" name="Shape 607"/>
          <p:cNvSpPr/>
          <p:nvPr/>
        </p:nvSpPr>
        <p:spPr>
          <a:xfrm>
            <a:off x="10266613" y="2622851"/>
            <a:ext cx="2" cy="313399"/>
          </a:xfrm>
          <a:prstGeom prst="line">
            <a:avLst/>
          </a:prstGeom>
          <a:ln w="76200" cap="rnd">
            <a:solidFill>
              <a:schemeClr val="accent6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10" name="Group 610"/>
          <p:cNvGrpSpPr/>
          <p:nvPr/>
        </p:nvGrpSpPr>
        <p:grpSpPr>
          <a:xfrm>
            <a:off x="9780679" y="2965917"/>
            <a:ext cx="888194" cy="495153"/>
            <a:chOff x="0" y="0"/>
            <a:chExt cx="888192" cy="495151"/>
          </a:xfrm>
        </p:grpSpPr>
        <p:sp>
          <p:nvSpPr>
            <p:cNvPr id="608" name="Shape 608"/>
            <p:cNvSpPr/>
            <p:nvPr/>
          </p:nvSpPr>
          <p:spPr>
            <a:xfrm>
              <a:off x="0" y="0"/>
              <a:ext cx="888193" cy="495152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0" y="62156"/>
              <a:ext cx="88819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 dirty="0" err="1">
                  <a:solidFill>
                    <a:schemeClr val="bg1"/>
                  </a:solidFill>
                </a:rPr>
                <a:t>Convs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3" name="Group 613"/>
          <p:cNvGrpSpPr/>
          <p:nvPr/>
        </p:nvGrpSpPr>
        <p:grpSpPr>
          <a:xfrm>
            <a:off x="9034282" y="3641792"/>
            <a:ext cx="1052872" cy="495153"/>
            <a:chOff x="0" y="0"/>
            <a:chExt cx="1052871" cy="495151"/>
          </a:xfrm>
        </p:grpSpPr>
        <p:sp>
          <p:nvSpPr>
            <p:cNvPr id="611" name="Shape 611"/>
            <p:cNvSpPr/>
            <p:nvPr/>
          </p:nvSpPr>
          <p:spPr>
            <a:xfrm>
              <a:off x="-1" y="0"/>
              <a:ext cx="1052873" cy="495152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-1" y="62156"/>
              <a:ext cx="105287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 dirty="0" err="1">
                  <a:solidFill>
                    <a:schemeClr val="bg1"/>
                  </a:solidFill>
                </a:rPr>
                <a:t>BoxReg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16" name="Group 616"/>
          <p:cNvGrpSpPr/>
          <p:nvPr/>
        </p:nvGrpSpPr>
        <p:grpSpPr>
          <a:xfrm>
            <a:off x="10341471" y="3641790"/>
            <a:ext cx="1031569" cy="495154"/>
            <a:chOff x="0" y="0"/>
            <a:chExt cx="1031568" cy="495153"/>
          </a:xfrm>
        </p:grpSpPr>
        <p:sp>
          <p:nvSpPr>
            <p:cNvPr id="614" name="Shape 614"/>
            <p:cNvSpPr/>
            <p:nvPr/>
          </p:nvSpPr>
          <p:spPr>
            <a:xfrm>
              <a:off x="-1" y="-1"/>
              <a:ext cx="1031570" cy="495155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-1" y="62156"/>
              <a:ext cx="103157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 dirty="0" err="1">
                  <a:solidFill>
                    <a:schemeClr val="bg1"/>
                  </a:solidFill>
                </a:rPr>
                <a:t>softmax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617" name="Shape 617"/>
          <p:cNvSpPr/>
          <p:nvPr/>
        </p:nvSpPr>
        <p:spPr>
          <a:xfrm flipH="1" flipV="1">
            <a:off x="7404451" y="2622850"/>
            <a:ext cx="851552" cy="592969"/>
          </a:xfrm>
          <a:prstGeom prst="line">
            <a:avLst/>
          </a:prstGeom>
          <a:ln w="76200" cap="rnd">
            <a:solidFill>
              <a:schemeClr val="accent6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10087154" y="1578970"/>
            <a:ext cx="358926" cy="646213"/>
          </a:xfrm>
          <a:prstGeom prst="rect">
            <a:avLst/>
          </a:prstGeom>
          <a:ln w="50800">
            <a:solidFill>
              <a:srgbClr val="AD5B24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9913421" y="1757646"/>
            <a:ext cx="706390" cy="262599"/>
          </a:xfrm>
          <a:prstGeom prst="rect">
            <a:avLst/>
          </a:prstGeom>
          <a:ln w="50800">
            <a:solidFill>
              <a:srgbClr val="AD5B24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622" name="Group 622"/>
          <p:cNvGrpSpPr/>
          <p:nvPr/>
        </p:nvGrpSpPr>
        <p:grpSpPr>
          <a:xfrm>
            <a:off x="39330" y="1880828"/>
            <a:ext cx="2663420" cy="2311252"/>
            <a:chOff x="0" y="0"/>
            <a:chExt cx="2663418" cy="2311251"/>
          </a:xfrm>
        </p:grpSpPr>
        <p:sp>
          <p:nvSpPr>
            <p:cNvPr id="620" name="Shape 620"/>
            <p:cNvSpPr/>
            <p:nvPr/>
          </p:nvSpPr>
          <p:spPr>
            <a:xfrm>
              <a:off x="-1" y="0"/>
              <a:ext cx="2663420" cy="2311252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-1" y="551105"/>
              <a:ext cx="2663420" cy="1209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 dirty="0">
                  <a:solidFill>
                    <a:schemeClr val="bg1"/>
                  </a:solidFill>
                </a:rPr>
                <a:t>1.RPN(SS)</a:t>
              </a:r>
            </a:p>
            <a:p>
              <a:r>
                <a:rPr dirty="0">
                  <a:solidFill>
                    <a:schemeClr val="bg1"/>
                  </a:solidFill>
                </a:rPr>
                <a:t>Resample</a:t>
              </a:r>
            </a:p>
            <a:p>
              <a:r>
                <a:rPr dirty="0">
                  <a:solidFill>
                    <a:schemeClr val="bg1"/>
                  </a:solidFill>
                </a:rPr>
                <a:t>Pixel and feature for each bounding box</a:t>
              </a:r>
            </a:p>
          </p:txBody>
        </p:sp>
      </p:grpSp>
      <p:sp>
        <p:nvSpPr>
          <p:cNvPr id="623" name="Shape 623"/>
          <p:cNvSpPr/>
          <p:nvPr/>
        </p:nvSpPr>
        <p:spPr>
          <a:xfrm>
            <a:off x="8652387" y="983226"/>
            <a:ext cx="3195485" cy="3657601"/>
          </a:xfrm>
          <a:prstGeom prst="rect">
            <a:avLst/>
          </a:prstGeom>
          <a:ln w="57150" cap="rnd">
            <a:solidFill>
              <a:srgbClr val="FFFF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4" name="Shape 624"/>
          <p:cNvSpPr/>
          <p:nvPr/>
        </p:nvSpPr>
        <p:spPr>
          <a:xfrm>
            <a:off x="8593393" y="263621"/>
            <a:ext cx="3598608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FFFFFF"/>
                </a:solidFill>
              </a:defRPr>
            </a:pPr>
            <a:r>
              <a:t>RPN(region proposal net):</a:t>
            </a:r>
          </a:p>
          <a:p>
            <a:pPr>
              <a:defRPr b="1">
                <a:solidFill>
                  <a:srgbClr val="FFFFFF"/>
                </a:solidFill>
              </a:defRPr>
            </a:pPr>
            <a:r>
              <a:t>Background or foreground ?</a:t>
            </a:r>
          </a:p>
        </p:txBody>
      </p:sp>
      <p:sp>
        <p:nvSpPr>
          <p:cNvPr id="625" name="Shape 625"/>
          <p:cNvSpPr/>
          <p:nvPr/>
        </p:nvSpPr>
        <p:spPr>
          <a:xfrm>
            <a:off x="11031794" y="4254351"/>
            <a:ext cx="341246" cy="927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25"/>
                </a:moveTo>
                <a:lnTo>
                  <a:pt x="5400" y="17625"/>
                </a:lnTo>
                <a:lnTo>
                  <a:pt x="5400" y="0"/>
                </a:lnTo>
                <a:lnTo>
                  <a:pt x="16200" y="0"/>
                </a:lnTo>
                <a:lnTo>
                  <a:pt x="16200" y="17625"/>
                </a:lnTo>
                <a:lnTo>
                  <a:pt x="21600" y="17625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6" name="Shape 626"/>
          <p:cNvSpPr/>
          <p:nvPr/>
        </p:nvSpPr>
        <p:spPr>
          <a:xfrm>
            <a:off x="10341471" y="5175765"/>
            <a:ext cx="165891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Back ground?</a:t>
            </a:r>
          </a:p>
        </p:txBody>
      </p:sp>
      <p:sp>
        <p:nvSpPr>
          <p:cNvPr id="627" name="Shape 627"/>
          <p:cNvSpPr/>
          <p:nvPr/>
        </p:nvSpPr>
        <p:spPr>
          <a:xfrm>
            <a:off x="8854184" y="3461068"/>
            <a:ext cx="1395947" cy="914287"/>
          </a:xfrm>
          <a:prstGeom prst="ellipse">
            <a:avLst/>
          </a:prstGeom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6066737" y="3531944"/>
            <a:ext cx="1926889" cy="979221"/>
          </a:xfrm>
          <a:prstGeom prst="ellipse">
            <a:avLst/>
          </a:prstGeom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9" name="Shape 629"/>
          <p:cNvSpPr/>
          <p:nvPr/>
        </p:nvSpPr>
        <p:spPr>
          <a:xfrm>
            <a:off x="6508954" y="4640826"/>
            <a:ext cx="726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refine</a:t>
            </a:r>
          </a:p>
        </p:txBody>
      </p:sp>
      <p:sp>
        <p:nvSpPr>
          <p:cNvPr id="630" name="Shape 630"/>
          <p:cNvSpPr/>
          <p:nvPr/>
        </p:nvSpPr>
        <p:spPr>
          <a:xfrm>
            <a:off x="4838925" y="4361867"/>
            <a:ext cx="341246" cy="927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25"/>
                </a:moveTo>
                <a:lnTo>
                  <a:pt x="5400" y="17625"/>
                </a:lnTo>
                <a:lnTo>
                  <a:pt x="5400" y="0"/>
                </a:lnTo>
                <a:lnTo>
                  <a:pt x="16200" y="0"/>
                </a:lnTo>
                <a:lnTo>
                  <a:pt x="16200" y="17625"/>
                </a:lnTo>
                <a:lnTo>
                  <a:pt x="21600" y="17625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1" name="Shape 631"/>
          <p:cNvSpPr/>
          <p:nvPr/>
        </p:nvSpPr>
        <p:spPr>
          <a:xfrm>
            <a:off x="4651114" y="5289115"/>
            <a:ext cx="63143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183407944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r>
              <a:t>RPN</a:t>
            </a:r>
          </a:p>
        </p:txBody>
      </p:sp>
      <p:grpSp>
        <p:nvGrpSpPr>
          <p:cNvPr id="636" name="Group 636"/>
          <p:cNvGrpSpPr/>
          <p:nvPr/>
        </p:nvGrpSpPr>
        <p:grpSpPr>
          <a:xfrm>
            <a:off x="6893509" y="1391220"/>
            <a:ext cx="3220778" cy="454053"/>
            <a:chOff x="0" y="0"/>
            <a:chExt cx="3220776" cy="454051"/>
          </a:xfrm>
        </p:grpSpPr>
        <p:sp>
          <p:nvSpPr>
            <p:cNvPr id="634" name="Shape 634"/>
            <p:cNvSpPr/>
            <p:nvPr/>
          </p:nvSpPr>
          <p:spPr>
            <a:xfrm>
              <a:off x="-1" y="0"/>
              <a:ext cx="3220778" cy="4540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-1" y="41606"/>
              <a:ext cx="3220778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 dirty="0">
                  <a:solidFill>
                    <a:schemeClr val="bg1"/>
                  </a:solidFill>
                </a:rPr>
                <a:t>VGG(ZF)	channels=512 </a:t>
              </a:r>
            </a:p>
          </p:txBody>
        </p:sp>
      </p:grpSp>
      <p:sp>
        <p:nvSpPr>
          <p:cNvPr id="637" name="Shape 637"/>
          <p:cNvSpPr/>
          <p:nvPr/>
        </p:nvSpPr>
        <p:spPr>
          <a:xfrm>
            <a:off x="7999260" y="2146880"/>
            <a:ext cx="383459" cy="3637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4975840" y="1997719"/>
            <a:ext cx="6813758" cy="4052680"/>
          </a:xfrm>
          <a:prstGeom prst="rect">
            <a:avLst/>
          </a:prstGeom>
          <a:ln w="57150" cap="rnd">
            <a:solidFill>
              <a:srgbClr val="FFFF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41" name="Group 641"/>
          <p:cNvGrpSpPr/>
          <p:nvPr/>
        </p:nvGrpSpPr>
        <p:grpSpPr>
          <a:xfrm>
            <a:off x="5899801" y="2607395"/>
            <a:ext cx="5674939" cy="580106"/>
            <a:chOff x="-1" y="-1"/>
            <a:chExt cx="5674937" cy="580105"/>
          </a:xfrm>
        </p:grpSpPr>
        <p:sp>
          <p:nvSpPr>
            <p:cNvPr id="639" name="Shape 639"/>
            <p:cNvSpPr/>
            <p:nvPr/>
          </p:nvSpPr>
          <p:spPr>
            <a:xfrm>
              <a:off x="-1" y="-1"/>
              <a:ext cx="5482197" cy="580105"/>
            </a:xfrm>
            <a:prstGeom prst="rect">
              <a:avLst/>
            </a:prstGeom>
            <a:solidFill>
              <a:schemeClr val="accent5"/>
            </a:solidFill>
            <a:ln w="15875" cap="rnd">
              <a:solidFill>
                <a:srgbClr val="AE554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92739" y="97329"/>
              <a:ext cx="548219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CONV (kernel =3 ,padding = 1 ,channels= 512)</a:t>
              </a:r>
            </a:p>
          </p:txBody>
        </p:sp>
      </p:grpSp>
      <p:sp>
        <p:nvSpPr>
          <p:cNvPr id="642" name="Shape 642"/>
          <p:cNvSpPr/>
          <p:nvPr/>
        </p:nvSpPr>
        <p:spPr>
          <a:xfrm>
            <a:off x="6417317" y="3402402"/>
            <a:ext cx="422787" cy="922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9"/>
                </a:moveTo>
                <a:lnTo>
                  <a:pt x="5400" y="16649"/>
                </a:lnTo>
                <a:lnTo>
                  <a:pt x="5400" y="0"/>
                </a:lnTo>
                <a:lnTo>
                  <a:pt x="16200" y="0"/>
                </a:lnTo>
                <a:lnTo>
                  <a:pt x="16200" y="16649"/>
                </a:lnTo>
                <a:lnTo>
                  <a:pt x="21600" y="16649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45" name="Group 645"/>
          <p:cNvGrpSpPr/>
          <p:nvPr/>
        </p:nvGrpSpPr>
        <p:grpSpPr>
          <a:xfrm>
            <a:off x="1038223" y="2421633"/>
            <a:ext cx="1270003" cy="1270003"/>
            <a:chOff x="0" y="0"/>
            <a:chExt cx="1270001" cy="1270001"/>
          </a:xfrm>
        </p:grpSpPr>
        <p:sp>
          <p:nvSpPr>
            <p:cNvPr id="643" name="Shape 643"/>
            <p:cNvSpPr/>
            <p:nvPr/>
          </p:nvSpPr>
          <p:spPr>
            <a:xfrm>
              <a:off x="-1" y="-1"/>
              <a:ext cx="1270003" cy="1270003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44" name="Shape 644"/>
            <p:cNvSpPr/>
            <p:nvPr/>
          </p:nvSpPr>
          <p:spPr>
            <a:xfrm>
              <a:off x="-1" y="449580"/>
              <a:ext cx="127000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>
                  <a:solidFill>
                    <a:schemeClr val="bg1"/>
                  </a:solidFill>
                </a:rPr>
                <a:t>Vgg or zf </a:t>
              </a:r>
            </a:p>
          </p:txBody>
        </p:sp>
      </p:grpSp>
      <p:grpSp>
        <p:nvGrpSpPr>
          <p:cNvPr id="648" name="Group 648"/>
          <p:cNvGrpSpPr/>
          <p:nvPr/>
        </p:nvGrpSpPr>
        <p:grpSpPr>
          <a:xfrm>
            <a:off x="1187287" y="4119934"/>
            <a:ext cx="888194" cy="495153"/>
            <a:chOff x="0" y="0"/>
            <a:chExt cx="888192" cy="495151"/>
          </a:xfrm>
        </p:grpSpPr>
        <p:sp>
          <p:nvSpPr>
            <p:cNvPr id="646" name="Shape 646"/>
            <p:cNvSpPr/>
            <p:nvPr/>
          </p:nvSpPr>
          <p:spPr>
            <a:xfrm>
              <a:off x="0" y="0"/>
              <a:ext cx="888193" cy="495152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0" y="62156"/>
              <a:ext cx="88819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 dirty="0" err="1">
                  <a:solidFill>
                    <a:schemeClr val="bg1"/>
                  </a:solidFill>
                </a:rPr>
                <a:t>Convs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1" name="Group 651"/>
          <p:cNvGrpSpPr/>
          <p:nvPr/>
        </p:nvGrpSpPr>
        <p:grpSpPr>
          <a:xfrm>
            <a:off x="440889" y="4795808"/>
            <a:ext cx="1052873" cy="495153"/>
            <a:chOff x="0" y="0"/>
            <a:chExt cx="1052871" cy="495151"/>
          </a:xfrm>
        </p:grpSpPr>
        <p:sp>
          <p:nvSpPr>
            <p:cNvPr id="649" name="Shape 649"/>
            <p:cNvSpPr/>
            <p:nvPr/>
          </p:nvSpPr>
          <p:spPr>
            <a:xfrm>
              <a:off x="-1" y="0"/>
              <a:ext cx="1052873" cy="495152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-1" y="62156"/>
              <a:ext cx="105287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 dirty="0" err="1">
                  <a:solidFill>
                    <a:schemeClr val="bg1"/>
                  </a:solidFill>
                </a:rPr>
                <a:t>BoxReg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54" name="Group 654"/>
          <p:cNvGrpSpPr/>
          <p:nvPr/>
        </p:nvGrpSpPr>
        <p:grpSpPr>
          <a:xfrm>
            <a:off x="1748077" y="4795808"/>
            <a:ext cx="1031570" cy="495154"/>
            <a:chOff x="0" y="0"/>
            <a:chExt cx="1031568" cy="495153"/>
          </a:xfrm>
        </p:grpSpPr>
        <p:sp>
          <p:nvSpPr>
            <p:cNvPr id="652" name="Shape 652"/>
            <p:cNvSpPr/>
            <p:nvPr/>
          </p:nvSpPr>
          <p:spPr>
            <a:xfrm>
              <a:off x="-1" y="-1"/>
              <a:ext cx="1031570" cy="495155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-1" y="62156"/>
              <a:ext cx="103157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 dirty="0" err="1">
                  <a:solidFill>
                    <a:schemeClr val="bg1"/>
                  </a:solidFill>
                </a:rPr>
                <a:t>softmax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655" name="Shape 655"/>
          <p:cNvSpPr/>
          <p:nvPr/>
        </p:nvSpPr>
        <p:spPr>
          <a:xfrm>
            <a:off x="58993" y="2137242"/>
            <a:ext cx="3195486" cy="3657601"/>
          </a:xfrm>
          <a:prstGeom prst="rect">
            <a:avLst/>
          </a:prstGeom>
          <a:ln w="57150" cap="rnd">
            <a:solidFill>
              <a:srgbClr val="FFFF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6" name="Shape 656"/>
          <p:cNvSpPr/>
          <p:nvPr/>
        </p:nvSpPr>
        <p:spPr>
          <a:xfrm>
            <a:off x="-1" y="1317581"/>
            <a:ext cx="3598609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FFFFFF"/>
                </a:solidFill>
              </a:defRPr>
            </a:pPr>
            <a:r>
              <a:t>RPN(region proposal net):</a:t>
            </a:r>
          </a:p>
          <a:p>
            <a:pPr>
              <a:defRPr b="1">
                <a:solidFill>
                  <a:srgbClr val="FFFFFF"/>
                </a:solidFill>
              </a:defRPr>
            </a:pPr>
            <a:r>
              <a:t>Background or foreground ?</a:t>
            </a:r>
          </a:p>
        </p:txBody>
      </p:sp>
      <p:sp>
        <p:nvSpPr>
          <p:cNvPr id="657" name="Shape 657"/>
          <p:cNvSpPr/>
          <p:nvPr/>
        </p:nvSpPr>
        <p:spPr>
          <a:xfrm>
            <a:off x="2438400" y="5408369"/>
            <a:ext cx="341246" cy="927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25"/>
                </a:moveTo>
                <a:lnTo>
                  <a:pt x="5400" y="17625"/>
                </a:lnTo>
                <a:lnTo>
                  <a:pt x="5400" y="0"/>
                </a:lnTo>
                <a:lnTo>
                  <a:pt x="16200" y="0"/>
                </a:lnTo>
                <a:lnTo>
                  <a:pt x="16200" y="17625"/>
                </a:lnTo>
                <a:lnTo>
                  <a:pt x="21600" y="17625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Shape 658"/>
          <p:cNvSpPr/>
          <p:nvPr/>
        </p:nvSpPr>
        <p:spPr>
          <a:xfrm>
            <a:off x="260791" y="4615086"/>
            <a:ext cx="1395947" cy="914287"/>
          </a:xfrm>
          <a:prstGeom prst="ellipse">
            <a:avLst/>
          </a:prstGeom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Shape 639"/>
          <p:cNvSpPr/>
          <p:nvPr/>
        </p:nvSpPr>
        <p:spPr>
          <a:xfrm>
            <a:off x="5258161" y="4443762"/>
            <a:ext cx="2741100" cy="785044"/>
          </a:xfrm>
          <a:prstGeom prst="rect">
            <a:avLst/>
          </a:prstGeom>
          <a:solidFill>
            <a:schemeClr val="accent5"/>
          </a:solidFill>
          <a:ln w="15875" cap="rnd">
            <a:solidFill>
              <a:srgbClr val="AE5545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sz="1050" dirty="0" err="1" smtClean="0"/>
              <a:t>Cls</a:t>
            </a:r>
            <a:r>
              <a:rPr lang="en-US" sz="1050" dirty="0" smtClean="0"/>
              <a:t> ( 2 (back or foreground) * 9 anchor)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lang="en-US" sz="1050" dirty="0"/>
          </a:p>
          <a:p>
            <a:pPr>
              <a:defRPr>
                <a:solidFill>
                  <a:srgbClr val="FFFFFF"/>
                </a:solidFill>
              </a:defRPr>
            </a:pPr>
            <a:r>
              <a:rPr lang="en-US" sz="1050" dirty="0" smtClean="0"/>
              <a:t>18 </a:t>
            </a:r>
            <a:endParaRPr sz="1050" dirty="0"/>
          </a:p>
        </p:txBody>
      </p:sp>
      <p:sp>
        <p:nvSpPr>
          <p:cNvPr id="29" name="Shape 642"/>
          <p:cNvSpPr/>
          <p:nvPr/>
        </p:nvSpPr>
        <p:spPr>
          <a:xfrm>
            <a:off x="9849491" y="3434088"/>
            <a:ext cx="422787" cy="922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9"/>
                </a:moveTo>
                <a:lnTo>
                  <a:pt x="5400" y="16649"/>
                </a:lnTo>
                <a:lnTo>
                  <a:pt x="5400" y="0"/>
                </a:lnTo>
                <a:lnTo>
                  <a:pt x="16200" y="0"/>
                </a:lnTo>
                <a:lnTo>
                  <a:pt x="16200" y="16649"/>
                </a:lnTo>
                <a:lnTo>
                  <a:pt x="21600" y="16649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Shape 639"/>
          <p:cNvSpPr/>
          <p:nvPr/>
        </p:nvSpPr>
        <p:spPr>
          <a:xfrm>
            <a:off x="8690335" y="4443762"/>
            <a:ext cx="2741100" cy="785044"/>
          </a:xfrm>
          <a:prstGeom prst="rect">
            <a:avLst/>
          </a:prstGeom>
          <a:solidFill>
            <a:schemeClr val="accent5"/>
          </a:solidFill>
          <a:ln w="15875" cap="rnd">
            <a:solidFill>
              <a:srgbClr val="AE5545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altLang="zh-TW" dirty="0" err="1" smtClean="0"/>
              <a:t>Boxreg</a:t>
            </a:r>
            <a:r>
              <a:rPr lang="en-US" altLang="zh-TW" dirty="0" smtClean="0"/>
              <a:t>(4 (</a:t>
            </a:r>
            <a:r>
              <a:rPr lang="en-US" altLang="zh-TW" dirty="0" err="1" smtClean="0"/>
              <a:t>coord</a:t>
            </a:r>
            <a:r>
              <a:rPr lang="en-US" altLang="zh-TW" dirty="0" smtClean="0"/>
              <a:t>)* 9 )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lang="en-US" altLang="zh-TW" dirty="0" smtClean="0"/>
              <a:t>36</a:t>
            </a:r>
            <a:endParaRPr lang="en-US" altLang="zh-TW" dirty="0"/>
          </a:p>
        </p:txBody>
      </p:sp>
      <p:sp>
        <p:nvSpPr>
          <p:cNvPr id="2" name="文字方塊 1"/>
          <p:cNvSpPr txBox="1"/>
          <p:nvPr/>
        </p:nvSpPr>
        <p:spPr>
          <a:xfrm>
            <a:off x="6968974" y="3655648"/>
            <a:ext cx="4594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1x1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435470" y="3660471"/>
            <a:ext cx="4594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1x1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Shape 625"/>
          <p:cNvSpPr/>
          <p:nvPr/>
        </p:nvSpPr>
        <p:spPr>
          <a:xfrm>
            <a:off x="6246694" y="5357658"/>
            <a:ext cx="341246" cy="927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25"/>
                </a:moveTo>
                <a:lnTo>
                  <a:pt x="5400" y="17625"/>
                </a:lnTo>
                <a:lnTo>
                  <a:pt x="5400" y="0"/>
                </a:lnTo>
                <a:lnTo>
                  <a:pt x="16200" y="0"/>
                </a:lnTo>
                <a:lnTo>
                  <a:pt x="16200" y="17625"/>
                </a:lnTo>
                <a:lnTo>
                  <a:pt x="21600" y="17625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Shape 626"/>
          <p:cNvSpPr/>
          <p:nvPr/>
        </p:nvSpPr>
        <p:spPr>
          <a:xfrm>
            <a:off x="5556371" y="6279072"/>
            <a:ext cx="165891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Back ground?</a:t>
            </a:r>
          </a:p>
        </p:txBody>
      </p:sp>
    </p:spTree>
    <p:extLst>
      <p:ext uri="{BB962C8B-B14F-4D97-AF65-F5344CB8AC3E}">
        <p14:creationId xmlns:p14="http://schemas.microsoft.com/office/powerpoint/2010/main" val="232397099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Proposal free &lt;- evolution from RPN</a:t>
            </a:r>
            <a:endParaRPr lang="zh-TW" altLang="en-US" dirty="0"/>
          </a:p>
        </p:txBody>
      </p:sp>
      <p:sp>
        <p:nvSpPr>
          <p:cNvPr id="3" name="文字方塊 2"/>
          <p:cNvSpPr txBox="1"/>
          <p:nvPr/>
        </p:nvSpPr>
        <p:spPr>
          <a:xfrm>
            <a:off x="590973" y="2377749"/>
            <a:ext cx="937675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/>
              <a:t>YOLO uses a </a:t>
            </a:r>
            <a:r>
              <a:rPr lang="en-US" altLang="zh-TW" sz="2000" dirty="0">
                <a:solidFill>
                  <a:srgbClr val="FFC000"/>
                </a:solidFill>
              </a:rPr>
              <a:t>single feed-forward convolutional network to directly predict object classes and locations</a:t>
            </a:r>
            <a:r>
              <a:rPr lang="en-US" altLang="zh-TW" sz="2000" dirty="0"/>
              <a:t>. Comparing with the region-based methods, YOLO no longer requires a second per-region classification operation so that it is </a:t>
            </a:r>
            <a:r>
              <a:rPr lang="en-US" altLang="zh-TW" sz="2000" dirty="0">
                <a:solidFill>
                  <a:srgbClr val="FFC000"/>
                </a:solidFill>
              </a:rPr>
              <a:t>extremely fast</a:t>
            </a:r>
            <a:endParaRPr lang="zh-TW" altLang="en-US" sz="2000" dirty="0">
              <a:solidFill>
                <a:srgbClr val="FFC000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590973" y="4133580"/>
            <a:ext cx="117359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SSD improves YOLO in several aspects, </a:t>
            </a:r>
            <a:r>
              <a:rPr lang="en-US" altLang="zh-TW" dirty="0" smtClean="0"/>
              <a:t>including</a:t>
            </a:r>
          </a:p>
          <a:p>
            <a:r>
              <a:rPr lang="en-US" altLang="zh-TW" dirty="0" smtClean="0"/>
              <a:t>(</a:t>
            </a:r>
            <a:r>
              <a:rPr lang="en-US" altLang="zh-TW" dirty="0"/>
              <a:t>1) using small convolutional filters to predict categories </a:t>
            </a:r>
            <a:r>
              <a:rPr lang="en-US" altLang="zh-TW" dirty="0">
                <a:solidFill>
                  <a:srgbClr val="FFC000"/>
                </a:solidFill>
              </a:rPr>
              <a:t>and anchor offsets for bounding box locations</a:t>
            </a:r>
            <a:r>
              <a:rPr lang="en-US" altLang="zh-TW" dirty="0"/>
              <a:t>; </a:t>
            </a:r>
            <a:endParaRPr lang="en-US" altLang="zh-TW" dirty="0" smtClean="0"/>
          </a:p>
          <a:p>
            <a:r>
              <a:rPr lang="en-US" altLang="zh-TW" dirty="0" smtClean="0"/>
              <a:t>(</a:t>
            </a:r>
            <a:r>
              <a:rPr lang="en-US" altLang="zh-TW" dirty="0"/>
              <a:t>2) using </a:t>
            </a:r>
            <a:r>
              <a:rPr lang="en-US" altLang="zh-TW" dirty="0">
                <a:solidFill>
                  <a:srgbClr val="FFC000"/>
                </a:solidFill>
              </a:rPr>
              <a:t>pyramid features for prediction at different scales</a:t>
            </a:r>
            <a:r>
              <a:rPr lang="en-US" altLang="zh-TW" dirty="0"/>
              <a:t>; </a:t>
            </a:r>
          </a:p>
          <a:p>
            <a:r>
              <a:rPr lang="en-US" altLang="zh-TW" dirty="0" smtClean="0"/>
              <a:t>(</a:t>
            </a:r>
            <a:r>
              <a:rPr lang="en-US" altLang="zh-TW" dirty="0"/>
              <a:t>3) using </a:t>
            </a:r>
            <a:r>
              <a:rPr lang="en-US" altLang="zh-TW" dirty="0">
                <a:solidFill>
                  <a:srgbClr val="FFC000"/>
                </a:solidFill>
              </a:rPr>
              <a:t>default boxes and aspect ratios for adjusting varying object shapes</a:t>
            </a:r>
            <a:r>
              <a:rPr lang="en-US" altLang="zh-TW" dirty="0" smtClean="0"/>
              <a:t>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 </a:t>
            </a:r>
            <a:r>
              <a:rPr lang="en-US" altLang="zh-TW" dirty="0">
                <a:solidFill>
                  <a:srgbClr val="FFC000"/>
                </a:solidFill>
              </a:rPr>
              <a:t>Our proposed DSOD is built upon the SSD framework </a:t>
            </a:r>
            <a:r>
              <a:rPr lang="en-US" altLang="zh-TW" dirty="0"/>
              <a:t>and thus it inherits the speed and accuracy </a:t>
            </a:r>
            <a:endParaRPr lang="en-US" altLang="zh-TW" dirty="0" smtClean="0"/>
          </a:p>
          <a:p>
            <a:r>
              <a:rPr lang="en-US" altLang="zh-TW" dirty="0" smtClean="0"/>
              <a:t>advantages </a:t>
            </a:r>
            <a:r>
              <a:rPr lang="en-US" altLang="zh-TW" dirty="0"/>
              <a:t>of SSD, while produces smaller and more flexible models.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3613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yolo</a:t>
            </a:r>
          </a:p>
        </p:txBody>
      </p:sp>
      <p:pic>
        <p:nvPicPr>
          <p:cNvPr id="666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17022" y="82025"/>
            <a:ext cx="2579707" cy="14280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69" name="Group 669"/>
          <p:cNvGrpSpPr/>
          <p:nvPr/>
        </p:nvGrpSpPr>
        <p:grpSpPr>
          <a:xfrm>
            <a:off x="3417022" y="1623407"/>
            <a:ext cx="2567006" cy="495152"/>
            <a:chOff x="0" y="0"/>
            <a:chExt cx="2567005" cy="495151"/>
          </a:xfrm>
        </p:grpSpPr>
        <p:sp>
          <p:nvSpPr>
            <p:cNvPr id="667" name="Shape 667"/>
            <p:cNvSpPr/>
            <p:nvPr/>
          </p:nvSpPr>
          <p:spPr>
            <a:xfrm>
              <a:off x="0" y="0"/>
              <a:ext cx="2567006" cy="4951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68" name="Shape 668"/>
            <p:cNvSpPr/>
            <p:nvPr/>
          </p:nvSpPr>
          <p:spPr>
            <a:xfrm>
              <a:off x="0" y="62156"/>
              <a:ext cx="256700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>
                  <a:solidFill>
                    <a:schemeClr val="bg1"/>
                  </a:solidFill>
                </a:rPr>
                <a:t>Convs</a:t>
              </a:r>
            </a:p>
          </p:txBody>
        </p:sp>
      </p:grpSp>
      <p:sp>
        <p:nvSpPr>
          <p:cNvPr id="670" name="Shape 670"/>
          <p:cNvSpPr/>
          <p:nvPr/>
        </p:nvSpPr>
        <p:spPr>
          <a:xfrm>
            <a:off x="3958819" y="2909382"/>
            <a:ext cx="1663008" cy="1415352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1" name="Shape 671"/>
          <p:cNvSpPr/>
          <p:nvPr/>
        </p:nvSpPr>
        <p:spPr>
          <a:xfrm flipV="1">
            <a:off x="4492044" y="2920362"/>
            <a:ext cx="1" cy="1415353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2" name="Shape 672"/>
          <p:cNvSpPr/>
          <p:nvPr/>
        </p:nvSpPr>
        <p:spPr>
          <a:xfrm flipV="1">
            <a:off x="5063543" y="2920361"/>
            <a:ext cx="2" cy="1415353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3" name="Shape 673"/>
          <p:cNvSpPr/>
          <p:nvPr/>
        </p:nvSpPr>
        <p:spPr>
          <a:xfrm>
            <a:off x="3976849" y="3377002"/>
            <a:ext cx="1653308" cy="2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4" name="Shape 674"/>
          <p:cNvSpPr/>
          <p:nvPr/>
        </p:nvSpPr>
        <p:spPr>
          <a:xfrm>
            <a:off x="3976849" y="3889271"/>
            <a:ext cx="1653308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677" name="Group 677"/>
          <p:cNvGrpSpPr/>
          <p:nvPr/>
        </p:nvGrpSpPr>
        <p:grpSpPr>
          <a:xfrm>
            <a:off x="3065237" y="4526068"/>
            <a:ext cx="1649879" cy="495154"/>
            <a:chOff x="0" y="0"/>
            <a:chExt cx="1649877" cy="495153"/>
          </a:xfrm>
        </p:grpSpPr>
        <p:sp>
          <p:nvSpPr>
            <p:cNvPr id="675" name="Shape 675"/>
            <p:cNvSpPr/>
            <p:nvPr/>
          </p:nvSpPr>
          <p:spPr>
            <a:xfrm>
              <a:off x="-1" y="-1"/>
              <a:ext cx="1649879" cy="49515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76" name="Shape 676"/>
            <p:cNvSpPr/>
            <p:nvPr/>
          </p:nvSpPr>
          <p:spPr>
            <a:xfrm>
              <a:off x="-1" y="62156"/>
              <a:ext cx="164987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 dirty="0" err="1">
                  <a:solidFill>
                    <a:schemeClr val="bg1"/>
                  </a:solidFill>
                </a:rPr>
                <a:t>softmax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0" name="Group 680"/>
          <p:cNvGrpSpPr/>
          <p:nvPr/>
        </p:nvGrpSpPr>
        <p:grpSpPr>
          <a:xfrm>
            <a:off x="4880193" y="4515074"/>
            <a:ext cx="1675975" cy="495154"/>
            <a:chOff x="-1" y="0"/>
            <a:chExt cx="1675973" cy="495152"/>
          </a:xfrm>
        </p:grpSpPr>
        <p:sp>
          <p:nvSpPr>
            <p:cNvPr id="678" name="Shape 678"/>
            <p:cNvSpPr/>
            <p:nvPr/>
          </p:nvSpPr>
          <p:spPr>
            <a:xfrm>
              <a:off x="-1" y="0"/>
              <a:ext cx="1649879" cy="4951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26093" y="10982"/>
              <a:ext cx="164987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 dirty="0" err="1">
                  <a:solidFill>
                    <a:schemeClr val="bg1"/>
                  </a:solidFill>
                </a:rPr>
                <a:t>BoxReg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688" name="Shape 688"/>
          <p:cNvSpPr/>
          <p:nvPr/>
        </p:nvSpPr>
        <p:spPr>
          <a:xfrm>
            <a:off x="6735161" y="2340401"/>
            <a:ext cx="1006043" cy="64633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Per </a:t>
            </a:r>
            <a:r>
              <a:rPr dirty="0" smtClean="0">
                <a:solidFill>
                  <a:srgbClr val="FFFFFF"/>
                </a:solidFill>
              </a:rPr>
              <a:t>grid 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dirty="0" smtClean="0">
                <a:solidFill>
                  <a:srgbClr val="FFFFFF"/>
                </a:solidFill>
              </a:rPr>
              <a:t>= 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689" name="Shape 689"/>
          <p:cNvSpPr/>
          <p:nvPr/>
        </p:nvSpPr>
        <p:spPr>
          <a:xfrm>
            <a:off x="7805739" y="660947"/>
            <a:ext cx="2270515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dirty="0"/>
              <a:t>point </a:t>
            </a:r>
            <a:r>
              <a:rPr dirty="0" err="1"/>
              <a:t>x,y</a:t>
            </a:r>
            <a:r>
              <a:rPr dirty="0"/>
              <a:t/>
            </a:r>
            <a:br>
              <a:rPr dirty="0"/>
            </a:br>
            <a:r>
              <a:rPr dirty="0" err="1"/>
              <a:t>bbox</a:t>
            </a:r>
            <a:r>
              <a:rPr dirty="0"/>
              <a:t> </a:t>
            </a:r>
            <a:r>
              <a:rPr dirty="0" err="1"/>
              <a:t>w,h</a:t>
            </a:r>
            <a:endParaRPr dirty="0">
              <a:solidFill>
                <a:srgbClr val="FFFFFF"/>
              </a:solidFill>
            </a:endParaRPr>
          </a:p>
          <a:p>
            <a:r>
              <a:rPr lang="en-US" dirty="0" smtClean="0"/>
              <a:t>C</a:t>
            </a:r>
            <a:r>
              <a:rPr dirty="0" smtClean="0"/>
              <a:t>onfidence</a:t>
            </a:r>
            <a:endParaRPr lang="en-US" dirty="0" smtClean="0"/>
          </a:p>
          <a:p>
            <a:r>
              <a:rPr lang="en-US" dirty="0" smtClean="0"/>
              <a:t>=5</a:t>
            </a:r>
            <a:endParaRPr dirty="0"/>
          </a:p>
        </p:txBody>
      </p:sp>
      <p:sp>
        <p:nvSpPr>
          <p:cNvPr id="690" name="Shape 690"/>
          <p:cNvSpPr/>
          <p:nvPr/>
        </p:nvSpPr>
        <p:spPr>
          <a:xfrm>
            <a:off x="8759132" y="5722516"/>
            <a:ext cx="15645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 </a:t>
            </a:r>
            <a:endParaRPr dirty="0"/>
          </a:p>
        </p:txBody>
      </p:sp>
      <p:sp>
        <p:nvSpPr>
          <p:cNvPr id="696" name="Shape 696"/>
          <p:cNvSpPr/>
          <p:nvPr/>
        </p:nvSpPr>
        <p:spPr>
          <a:xfrm>
            <a:off x="8658524" y="6057316"/>
            <a:ext cx="15645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dirty="0" smtClean="0"/>
              <a:t> </a:t>
            </a:r>
            <a:endParaRPr dirty="0"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59" y="5339746"/>
            <a:ext cx="6349240" cy="143514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7922111" y="2499212"/>
            <a:ext cx="639544" cy="240229"/>
          </a:xfrm>
          <a:prstGeom prst="rect">
            <a:avLst/>
          </a:prstGeom>
          <a:solidFill>
            <a:srgbClr val="00B05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212164" y="2501971"/>
            <a:ext cx="2137013" cy="248347"/>
          </a:xfrm>
          <a:prstGeom prst="rect">
            <a:avLst/>
          </a:prstGeom>
          <a:solidFill>
            <a:srgbClr val="FFC00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向下箭號 2"/>
          <p:cNvSpPr/>
          <p:nvPr/>
        </p:nvSpPr>
        <p:spPr>
          <a:xfrm>
            <a:off x="8129254" y="2008678"/>
            <a:ext cx="187207" cy="334084"/>
          </a:xfrm>
          <a:prstGeom prst="downArrow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0194654" y="1946854"/>
            <a:ext cx="111504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class (20)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向下箭號 4"/>
          <p:cNvSpPr/>
          <p:nvPr/>
        </p:nvSpPr>
        <p:spPr>
          <a:xfrm>
            <a:off x="9904470" y="2008678"/>
            <a:ext cx="280235" cy="371764"/>
          </a:xfrm>
          <a:prstGeom prst="downArrow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630368" y="3090547"/>
            <a:ext cx="82650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3x3x30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22112" y="2513803"/>
            <a:ext cx="226858" cy="225638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915583" y="3972361"/>
            <a:ext cx="227227" cy="23516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矩形 58"/>
          <p:cNvSpPr/>
          <p:nvPr/>
        </p:nvSpPr>
        <p:spPr>
          <a:xfrm rot="16200000">
            <a:off x="8579010" y="4342412"/>
            <a:ext cx="2137013" cy="248347"/>
          </a:xfrm>
          <a:prstGeom prst="rect">
            <a:avLst/>
          </a:prstGeom>
          <a:solidFill>
            <a:srgbClr val="FFC00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1075888" y="4346472"/>
            <a:ext cx="639544" cy="240229"/>
          </a:xfrm>
          <a:prstGeom prst="rect">
            <a:avLst/>
          </a:prstGeom>
          <a:solidFill>
            <a:srgbClr val="00B05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568540" y="4281921"/>
            <a:ext cx="43858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loc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" name="矩形 62"/>
          <p:cNvSpPr/>
          <p:nvPr/>
        </p:nvSpPr>
        <p:spPr>
          <a:xfrm rot="16200000">
            <a:off x="9007748" y="4342412"/>
            <a:ext cx="2137013" cy="248347"/>
          </a:xfrm>
          <a:prstGeom prst="rect">
            <a:avLst/>
          </a:prstGeom>
          <a:solidFill>
            <a:srgbClr val="00B0F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267209" y="3972361"/>
            <a:ext cx="19011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*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10044588" y="3746843"/>
            <a:ext cx="699795" cy="3478"/>
          </a:xfrm>
          <a:prstGeom prst="straightConnector1">
            <a:avLst/>
          </a:prstGeom>
          <a:noFill/>
          <a:ln w="15875" cap="rnd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文字方塊 14"/>
          <p:cNvSpPr txBox="1"/>
          <p:nvPr/>
        </p:nvSpPr>
        <p:spPr>
          <a:xfrm>
            <a:off x="10869874" y="3377981"/>
            <a:ext cx="110863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Maxclass</a:t>
            </a: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‘car’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8562671" y="2503643"/>
            <a:ext cx="639544" cy="240229"/>
          </a:xfrm>
          <a:prstGeom prst="rect">
            <a:avLst/>
          </a:prstGeom>
          <a:solidFill>
            <a:srgbClr val="00B05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8561655" y="2509224"/>
            <a:ext cx="227227" cy="23516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52" name="Group 669"/>
          <p:cNvGrpSpPr/>
          <p:nvPr/>
        </p:nvGrpSpPr>
        <p:grpSpPr>
          <a:xfrm>
            <a:off x="3398981" y="2292172"/>
            <a:ext cx="2585047" cy="495153"/>
            <a:chOff x="-4703" y="59902"/>
            <a:chExt cx="2585046" cy="495152"/>
          </a:xfrm>
        </p:grpSpPr>
        <p:sp>
          <p:nvSpPr>
            <p:cNvPr id="55" name="Shape 667"/>
            <p:cNvSpPr/>
            <p:nvPr/>
          </p:nvSpPr>
          <p:spPr>
            <a:xfrm>
              <a:off x="-4703" y="59902"/>
              <a:ext cx="2567006" cy="4951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56" name="Shape 668"/>
            <p:cNvSpPr/>
            <p:nvPr/>
          </p:nvSpPr>
          <p:spPr>
            <a:xfrm>
              <a:off x="13337" y="136329"/>
              <a:ext cx="256700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flatten</a:t>
              </a:r>
              <a:endParaRPr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327300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SSD</a:t>
            </a:r>
          </a:p>
        </p:txBody>
      </p:sp>
      <p:grpSp>
        <p:nvGrpSpPr>
          <p:cNvPr id="705" name="Group 705"/>
          <p:cNvGrpSpPr/>
          <p:nvPr/>
        </p:nvGrpSpPr>
        <p:grpSpPr>
          <a:xfrm>
            <a:off x="94401" y="1933658"/>
            <a:ext cx="4064645" cy="927530"/>
            <a:chOff x="-1" y="0"/>
            <a:chExt cx="4030631" cy="1828652"/>
          </a:xfrm>
        </p:grpSpPr>
        <p:sp>
          <p:nvSpPr>
            <p:cNvPr id="703" name="Shape 703"/>
            <p:cNvSpPr/>
            <p:nvPr/>
          </p:nvSpPr>
          <p:spPr>
            <a:xfrm>
              <a:off x="-1" y="0"/>
              <a:ext cx="4030631" cy="18286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-1" y="4142"/>
              <a:ext cx="4030631" cy="182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 dirty="0">
                  <a:solidFill>
                    <a:schemeClr val="bg1"/>
                  </a:solidFill>
                </a:rPr>
                <a:t>1.classification = object_class+1(background)</a:t>
              </a:r>
            </a:p>
            <a:p>
              <a:r>
                <a:rPr dirty="0">
                  <a:solidFill>
                    <a:schemeClr val="bg1"/>
                  </a:solidFill>
                </a:rPr>
                <a:t>2.muti scale detection</a:t>
              </a:r>
            </a:p>
          </p:txBody>
        </p:sp>
      </p:grpSp>
      <p:pic>
        <p:nvPicPr>
          <p:cNvPr id="706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90276" y="36692"/>
            <a:ext cx="2579707" cy="14280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2" name="Group 712"/>
          <p:cNvGrpSpPr/>
          <p:nvPr/>
        </p:nvGrpSpPr>
        <p:grpSpPr>
          <a:xfrm>
            <a:off x="7543798" y="2262556"/>
            <a:ext cx="1649879" cy="495153"/>
            <a:chOff x="0" y="0"/>
            <a:chExt cx="1649877" cy="495151"/>
          </a:xfrm>
        </p:grpSpPr>
        <p:sp>
          <p:nvSpPr>
            <p:cNvPr id="710" name="Shape 710"/>
            <p:cNvSpPr/>
            <p:nvPr/>
          </p:nvSpPr>
          <p:spPr>
            <a:xfrm>
              <a:off x="-1" y="0"/>
              <a:ext cx="1649879" cy="4951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-1" y="62156"/>
              <a:ext cx="164987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 dirty="0" err="1">
                  <a:solidFill>
                    <a:schemeClr val="bg1"/>
                  </a:solidFill>
                </a:rPr>
                <a:t>softmax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713" name="Shape 713"/>
          <p:cNvSpPr/>
          <p:nvPr/>
        </p:nvSpPr>
        <p:spPr>
          <a:xfrm>
            <a:off x="5779301" y="2262557"/>
            <a:ext cx="1270002" cy="1270002"/>
          </a:xfrm>
          <a:prstGeom prst="rect">
            <a:avLst/>
          </a:prstGeom>
          <a:solidFill>
            <a:srgbClr val="FFFFFF"/>
          </a:solidFill>
          <a:ln w="7620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716" name="Group 716"/>
          <p:cNvGrpSpPr/>
          <p:nvPr/>
        </p:nvGrpSpPr>
        <p:grpSpPr>
          <a:xfrm>
            <a:off x="7543800" y="2984896"/>
            <a:ext cx="1649879" cy="495152"/>
            <a:chOff x="0" y="0"/>
            <a:chExt cx="1649877" cy="495151"/>
          </a:xfrm>
        </p:grpSpPr>
        <p:sp>
          <p:nvSpPr>
            <p:cNvPr id="714" name="Shape 714"/>
            <p:cNvSpPr/>
            <p:nvPr/>
          </p:nvSpPr>
          <p:spPr>
            <a:xfrm>
              <a:off x="-1" y="0"/>
              <a:ext cx="1649879" cy="4951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-1" y="62156"/>
              <a:ext cx="164987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 dirty="0" err="1">
                  <a:solidFill>
                    <a:schemeClr val="bg1"/>
                  </a:solidFill>
                </a:rPr>
                <a:t>BoxReg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717" name="Shape 717"/>
          <p:cNvSpPr/>
          <p:nvPr/>
        </p:nvSpPr>
        <p:spPr>
          <a:xfrm>
            <a:off x="6219585" y="2574451"/>
            <a:ext cx="358925" cy="646213"/>
          </a:xfrm>
          <a:prstGeom prst="rect">
            <a:avLst/>
          </a:prstGeom>
          <a:ln w="50800">
            <a:solidFill>
              <a:srgbClr val="AD5B24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6061107" y="2766259"/>
            <a:ext cx="706390" cy="262599"/>
          </a:xfrm>
          <a:prstGeom prst="rect">
            <a:avLst/>
          </a:prstGeom>
          <a:ln w="50800">
            <a:solidFill>
              <a:srgbClr val="AD5B24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721" name="Group 721"/>
          <p:cNvGrpSpPr/>
          <p:nvPr/>
        </p:nvGrpSpPr>
        <p:grpSpPr>
          <a:xfrm>
            <a:off x="5096626" y="3782641"/>
            <a:ext cx="2567006" cy="495153"/>
            <a:chOff x="0" y="0"/>
            <a:chExt cx="2567005" cy="495151"/>
          </a:xfrm>
          <a:solidFill>
            <a:srgbClr val="00B050"/>
          </a:solidFill>
        </p:grpSpPr>
        <p:sp>
          <p:nvSpPr>
            <p:cNvPr id="719" name="Shape 719"/>
            <p:cNvSpPr/>
            <p:nvPr/>
          </p:nvSpPr>
          <p:spPr>
            <a:xfrm>
              <a:off x="0" y="0"/>
              <a:ext cx="2567006" cy="495152"/>
            </a:xfrm>
            <a:prstGeom prst="rect">
              <a:avLst/>
            </a:prstGeom>
            <a:grpFill/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0" y="62156"/>
              <a:ext cx="2567006" cy="370841"/>
            </a:xfrm>
            <a:prstGeom prst="rect">
              <a:avLst/>
            </a:prstGeom>
            <a:grpFill/>
            <a:ln w="12700" cap="flat">
              <a:solidFill>
                <a:srgbClr val="00B050"/>
              </a:solidFill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Convs</a:t>
              </a:r>
            </a:p>
          </p:txBody>
        </p:sp>
      </p:grpSp>
      <p:sp>
        <p:nvSpPr>
          <p:cNvPr id="722" name="Shape 722"/>
          <p:cNvSpPr/>
          <p:nvPr/>
        </p:nvSpPr>
        <p:spPr>
          <a:xfrm>
            <a:off x="5884381" y="4527877"/>
            <a:ext cx="991495" cy="890985"/>
          </a:xfrm>
          <a:prstGeom prst="rect">
            <a:avLst/>
          </a:prstGeom>
          <a:solidFill>
            <a:srgbClr val="FFFFFF"/>
          </a:solidFill>
          <a:ln w="7620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3" name="Shape 723"/>
          <p:cNvSpPr/>
          <p:nvPr/>
        </p:nvSpPr>
        <p:spPr>
          <a:xfrm>
            <a:off x="6267986" y="4674001"/>
            <a:ext cx="224286" cy="598738"/>
          </a:xfrm>
          <a:prstGeom prst="rect">
            <a:avLst/>
          </a:prstGeom>
          <a:ln w="50800">
            <a:solidFill>
              <a:srgbClr val="AD5B24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4" name="Shape 724"/>
          <p:cNvSpPr/>
          <p:nvPr/>
        </p:nvSpPr>
        <p:spPr>
          <a:xfrm>
            <a:off x="6109510" y="4865809"/>
            <a:ext cx="541239" cy="215123"/>
          </a:xfrm>
          <a:prstGeom prst="rect">
            <a:avLst/>
          </a:prstGeom>
          <a:ln w="50800">
            <a:solidFill>
              <a:srgbClr val="AD5B24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727" name="Group 727"/>
          <p:cNvGrpSpPr/>
          <p:nvPr/>
        </p:nvGrpSpPr>
        <p:grpSpPr>
          <a:xfrm>
            <a:off x="7543799" y="4542683"/>
            <a:ext cx="1649879" cy="495154"/>
            <a:chOff x="0" y="0"/>
            <a:chExt cx="1649877" cy="495153"/>
          </a:xfrm>
        </p:grpSpPr>
        <p:sp>
          <p:nvSpPr>
            <p:cNvPr id="725" name="Shape 725"/>
            <p:cNvSpPr/>
            <p:nvPr/>
          </p:nvSpPr>
          <p:spPr>
            <a:xfrm>
              <a:off x="-1" y="-1"/>
              <a:ext cx="1649879" cy="49515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-1" y="62156"/>
              <a:ext cx="164987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 dirty="0" err="1">
                  <a:solidFill>
                    <a:schemeClr val="bg1"/>
                  </a:solidFill>
                </a:rPr>
                <a:t>softmax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30" name="Group 730"/>
          <p:cNvGrpSpPr/>
          <p:nvPr/>
        </p:nvGrpSpPr>
        <p:grpSpPr>
          <a:xfrm>
            <a:off x="7543799" y="5302727"/>
            <a:ext cx="1649879" cy="495153"/>
            <a:chOff x="0" y="0"/>
            <a:chExt cx="1649877" cy="495151"/>
          </a:xfrm>
        </p:grpSpPr>
        <p:sp>
          <p:nvSpPr>
            <p:cNvPr id="728" name="Shape 728"/>
            <p:cNvSpPr/>
            <p:nvPr/>
          </p:nvSpPr>
          <p:spPr>
            <a:xfrm>
              <a:off x="-1" y="0"/>
              <a:ext cx="1649879" cy="4951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-1" y="62156"/>
              <a:ext cx="164987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 dirty="0" err="1">
                  <a:solidFill>
                    <a:schemeClr val="bg1"/>
                  </a:solidFill>
                </a:rPr>
                <a:t>BoxReg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4408027" y="2435894"/>
            <a:ext cx="128977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1200" dirty="0" smtClean="0">
                <a:solidFill>
                  <a:srgbClr val="FFFFFF"/>
                </a:solidFill>
              </a:rPr>
              <a:t>1,64,32,32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1200" dirty="0" smtClean="0">
                <a:solidFill>
                  <a:srgbClr val="FFFFFF"/>
                </a:solidFill>
              </a:rPr>
              <a:t>4096 </a:t>
            </a:r>
            <a:r>
              <a:rPr lang="en-US" altLang="zh-TW" sz="1200" dirty="0" err="1" smtClean="0">
                <a:solidFill>
                  <a:srgbClr val="FFFFFF"/>
                </a:solidFill>
              </a:rPr>
              <a:t>defalutbox</a:t>
            </a:r>
            <a:endParaRPr kumimoji="0" lang="zh-TW" alt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11331" y="1644067"/>
            <a:ext cx="2552301" cy="369330"/>
          </a:xfrm>
          <a:prstGeom prst="rect">
            <a:avLst/>
          </a:prstGeom>
          <a:solidFill>
            <a:srgbClr val="00B0F0"/>
          </a:solidFill>
          <a:ln w="76200" cap="rnd">
            <a:solidFill>
              <a:srgbClr val="00B0F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convs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669983" y="1355067"/>
            <a:ext cx="336886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Classic model (VGG residual)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340516" y="4619269"/>
            <a:ext cx="111985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1200" dirty="0" smtClean="0">
                <a:solidFill>
                  <a:srgbClr val="FFFFFF"/>
                </a:solidFill>
              </a:rPr>
              <a:t>1,128,4,4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1200" dirty="0" smtClean="0">
                <a:solidFill>
                  <a:srgbClr val="FFFFFF"/>
                </a:solidFill>
              </a:rPr>
              <a:t>64 </a:t>
            </a:r>
            <a:r>
              <a:rPr lang="en-US" altLang="zh-TW" sz="1200" dirty="0" err="1" smtClean="0">
                <a:solidFill>
                  <a:srgbClr val="FFFFFF"/>
                </a:solidFill>
              </a:rPr>
              <a:t>defalutbox</a:t>
            </a:r>
            <a:endParaRPr kumimoji="0" lang="zh-TW" alt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74350" y="3172705"/>
            <a:ext cx="10589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Class = 2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661017" y="5934672"/>
            <a:ext cx="338329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Output default</a:t>
            </a:r>
            <a:r>
              <a:rPr kumimoji="0" lang="en-US" altLang="zh-TW" sz="18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 box = (4160,4)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baseline="0" dirty="0" smtClean="0">
                <a:solidFill>
                  <a:srgbClr val="FFFFFF"/>
                </a:solidFill>
              </a:rPr>
              <a:t>Output</a:t>
            </a:r>
            <a:r>
              <a:rPr lang="en-US" altLang="zh-TW" dirty="0" smtClean="0">
                <a:solidFill>
                  <a:srgbClr val="FFFFFF"/>
                </a:solidFill>
              </a:rPr>
              <a:t> class = (4160,3)</a:t>
            </a:r>
            <a:br>
              <a:rPr lang="en-US" altLang="zh-TW" dirty="0" smtClean="0">
                <a:solidFill>
                  <a:srgbClr val="FFFFFF"/>
                </a:solidFill>
              </a:rPr>
            </a:br>
            <a:r>
              <a:rPr lang="en-US" altLang="zh-TW" dirty="0" smtClean="0">
                <a:solidFill>
                  <a:srgbClr val="FFFFFF"/>
                </a:solidFill>
              </a:rPr>
              <a:t>Output </a:t>
            </a:r>
            <a:r>
              <a:rPr lang="en-US" altLang="zh-TW" dirty="0" err="1" smtClean="0">
                <a:solidFill>
                  <a:srgbClr val="FFFFFF"/>
                </a:solidFill>
              </a:rPr>
              <a:t>bbox</a:t>
            </a:r>
            <a:r>
              <a:rPr lang="en-US" altLang="zh-TW" dirty="0" smtClean="0">
                <a:solidFill>
                  <a:srgbClr val="FFFFFF"/>
                </a:solidFill>
              </a:rPr>
              <a:t> = (16640)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193678" y="2264635"/>
            <a:ext cx="259622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TW" sz="1200" dirty="0">
                <a:solidFill>
                  <a:srgbClr val="FFFFFF"/>
                </a:solidFill>
              </a:rPr>
              <a:t>Output channels = </a:t>
            </a:r>
            <a:endParaRPr lang="en-US" altLang="zh-TW" sz="1200" dirty="0" smtClean="0">
              <a:solidFill>
                <a:srgbClr val="FFFFFF"/>
              </a:solidFill>
            </a:endParaRPr>
          </a:p>
          <a:p>
            <a:r>
              <a:rPr lang="en-US" altLang="zh-TW" sz="1200" dirty="0" err="1" smtClean="0">
                <a:solidFill>
                  <a:srgbClr val="FFFFFF"/>
                </a:solidFill>
              </a:rPr>
              <a:t>num_anchors</a:t>
            </a:r>
            <a:r>
              <a:rPr lang="en-US" altLang="zh-TW" sz="1200" dirty="0" smtClean="0">
                <a:solidFill>
                  <a:srgbClr val="FFFFFF"/>
                </a:solidFill>
              </a:rPr>
              <a:t> </a:t>
            </a:r>
            <a:r>
              <a:rPr lang="en-US" altLang="zh-TW" sz="1200" dirty="0">
                <a:solidFill>
                  <a:srgbClr val="FFFFFF"/>
                </a:solidFill>
              </a:rPr>
              <a:t>* (</a:t>
            </a:r>
            <a:r>
              <a:rPr lang="en-US" altLang="zh-TW" sz="1200" dirty="0" err="1">
                <a:solidFill>
                  <a:srgbClr val="FFFFFF"/>
                </a:solidFill>
              </a:rPr>
              <a:t>num_classes</a:t>
            </a:r>
            <a:r>
              <a:rPr lang="en-US" altLang="zh-TW" sz="1200" dirty="0">
                <a:solidFill>
                  <a:srgbClr val="FFFFFF"/>
                </a:solidFill>
              </a:rPr>
              <a:t> + 1 )</a:t>
            </a:r>
          </a:p>
          <a:p>
            <a:endParaRPr lang="zh-TW" altLang="en-US" sz="1200" dirty="0">
              <a:solidFill>
                <a:srgbClr val="FFFFFF"/>
              </a:solidFill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41199" y="2970144"/>
            <a:ext cx="160236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TW" sz="1200" dirty="0" err="1">
                <a:solidFill>
                  <a:srgbClr val="FFFFFF"/>
                </a:solidFill>
              </a:rPr>
              <a:t>Ouput</a:t>
            </a:r>
            <a:r>
              <a:rPr lang="en-US" altLang="zh-TW" sz="1200" dirty="0">
                <a:solidFill>
                  <a:srgbClr val="FFFFFF"/>
                </a:solidFill>
              </a:rPr>
              <a:t> channel = </a:t>
            </a:r>
            <a:endParaRPr lang="en-US" altLang="zh-TW" sz="1200" dirty="0" smtClean="0">
              <a:solidFill>
                <a:srgbClr val="FFFFFF"/>
              </a:solidFill>
            </a:endParaRPr>
          </a:p>
          <a:p>
            <a:r>
              <a:rPr lang="en-US" altLang="zh-TW" sz="1200" dirty="0" err="1" smtClean="0">
                <a:solidFill>
                  <a:srgbClr val="FFFFFF"/>
                </a:solidFill>
              </a:rPr>
              <a:t>num_anchor</a:t>
            </a:r>
            <a:r>
              <a:rPr lang="en-US" altLang="zh-TW" sz="1200" dirty="0" smtClean="0">
                <a:solidFill>
                  <a:srgbClr val="FFFFFF"/>
                </a:solidFill>
              </a:rPr>
              <a:t> </a:t>
            </a:r>
            <a:r>
              <a:rPr lang="en-US" altLang="zh-TW" sz="1200" dirty="0">
                <a:solidFill>
                  <a:srgbClr val="FFFFFF"/>
                </a:solidFill>
              </a:rPr>
              <a:t>box * 4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775053" y="1962191"/>
            <a:ext cx="1775264" cy="248347"/>
          </a:xfrm>
          <a:prstGeom prst="rect">
            <a:avLst/>
          </a:prstGeom>
          <a:solidFill>
            <a:srgbClr val="00B05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852245" y="3561529"/>
            <a:ext cx="639544" cy="240229"/>
          </a:xfrm>
          <a:prstGeom prst="rect">
            <a:avLst/>
          </a:prstGeom>
          <a:solidFill>
            <a:srgbClr val="00B05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102" y="3129947"/>
            <a:ext cx="1694047" cy="36933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 smtClean="0">
                <a:solidFill>
                  <a:schemeClr val="bg1"/>
                </a:solidFill>
              </a:rPr>
              <a:t>Default box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-7446" y="4298983"/>
            <a:ext cx="1694047" cy="36933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Pred</a:t>
            </a: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 class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1102" y="5694629"/>
            <a:ext cx="1694047" cy="36933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Gt class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020562" y="4260213"/>
            <a:ext cx="1492660" cy="248347"/>
          </a:xfrm>
          <a:prstGeom prst="rect">
            <a:avLst/>
          </a:prstGeom>
          <a:solidFill>
            <a:srgbClr val="00B05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020562" y="4913664"/>
            <a:ext cx="1492660" cy="248347"/>
          </a:xfrm>
          <a:prstGeom prst="rect">
            <a:avLst/>
          </a:prstGeom>
          <a:solidFill>
            <a:srgbClr val="00B05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153516" y="4604839"/>
            <a:ext cx="36933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…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014675" y="5735725"/>
            <a:ext cx="1492660" cy="2483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014675" y="6396885"/>
            <a:ext cx="639544" cy="2402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1102" y="6332334"/>
            <a:ext cx="1694047" cy="36933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 err="1" smtClean="0">
                <a:solidFill>
                  <a:schemeClr val="bg1"/>
                </a:solidFill>
              </a:rPr>
              <a:t>Bouning</a:t>
            </a:r>
            <a:r>
              <a:rPr lang="en-US" altLang="zh-TW" dirty="0" smtClean="0">
                <a:solidFill>
                  <a:schemeClr val="bg1"/>
                </a:solidFill>
              </a:rPr>
              <a:t> box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11102" y="5550304"/>
            <a:ext cx="3916005" cy="1225881"/>
          </a:xfrm>
          <a:prstGeom prst="roundRect">
            <a:avLst/>
          </a:prstGeom>
          <a:noFill/>
          <a:ln w="76200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142653" y="5943634"/>
            <a:ext cx="4129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1,3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2869882" y="6382247"/>
            <a:ext cx="5828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(1,4)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chemeClr val="bg1">
                  <a:lumMod val="10000"/>
                  <a:lumOff val="90000"/>
                </a:schemeClr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446670" y="4821056"/>
            <a:ext cx="79765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 smtClean="0">
                <a:solidFill>
                  <a:srgbClr val="FFFFFF"/>
                </a:solidFill>
              </a:rPr>
              <a:t>4160</a:t>
            </a: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,3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" name="圓角矩形 54"/>
          <p:cNvSpPr/>
          <p:nvPr/>
        </p:nvSpPr>
        <p:spPr>
          <a:xfrm>
            <a:off x="15712" y="2889877"/>
            <a:ext cx="3916005" cy="1225881"/>
          </a:xfrm>
          <a:prstGeom prst="roundRect">
            <a:avLst/>
          </a:prstGeom>
          <a:noFill/>
          <a:ln w="76200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圓角矩形 55"/>
          <p:cNvSpPr/>
          <p:nvPr/>
        </p:nvSpPr>
        <p:spPr>
          <a:xfrm>
            <a:off x="11102" y="4208115"/>
            <a:ext cx="3916005" cy="1225881"/>
          </a:xfrm>
          <a:prstGeom prst="roundRect">
            <a:avLst/>
          </a:prstGeom>
          <a:noFill/>
          <a:ln w="76200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350603" y="2942014"/>
            <a:ext cx="639544" cy="240229"/>
          </a:xfrm>
          <a:prstGeom prst="rect">
            <a:avLst/>
          </a:prstGeom>
          <a:solidFill>
            <a:srgbClr val="00B05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363264" y="3743817"/>
            <a:ext cx="639544" cy="240229"/>
          </a:xfrm>
          <a:prstGeom prst="rect">
            <a:avLst/>
          </a:prstGeom>
          <a:solidFill>
            <a:srgbClr val="00B05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2576340" y="3281583"/>
            <a:ext cx="36933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…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515680" y="3597976"/>
            <a:ext cx="79765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 smtClean="0">
                <a:solidFill>
                  <a:srgbClr val="FFFFFF"/>
                </a:solidFill>
              </a:rPr>
              <a:t>4160</a:t>
            </a: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,4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016232" y="1631637"/>
            <a:ext cx="302262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0" lang="en-US" altLang="zh-TW" sz="1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Century Gothic"/>
              </a:rPr>
              <a:t>32,32,</a:t>
            </a:r>
            <a:r>
              <a:rPr lang="en-US" altLang="zh-TW" sz="1200" dirty="0" smtClean="0">
                <a:solidFill>
                  <a:srgbClr val="FFFFFF"/>
                </a:solidFill>
              </a:rPr>
              <a:t>num_anchors </a:t>
            </a:r>
            <a:r>
              <a:rPr lang="en-US" altLang="zh-TW" sz="1200" dirty="0">
                <a:solidFill>
                  <a:srgbClr val="FFFFFF"/>
                </a:solidFill>
              </a:rPr>
              <a:t>* (</a:t>
            </a:r>
            <a:r>
              <a:rPr lang="en-US" altLang="zh-TW" sz="1200" dirty="0" err="1">
                <a:solidFill>
                  <a:srgbClr val="FFFFFF"/>
                </a:solidFill>
              </a:rPr>
              <a:t>num_classes</a:t>
            </a:r>
            <a:r>
              <a:rPr lang="en-US" altLang="zh-TW" sz="1200" dirty="0">
                <a:solidFill>
                  <a:srgbClr val="FFFFFF"/>
                </a:solidFill>
              </a:rPr>
              <a:t> + 1 )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814792" y="3619008"/>
            <a:ext cx="1902122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0" lang="en-US" altLang="zh-TW" sz="11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Century Gothic"/>
              </a:rPr>
              <a:t>32,32,</a:t>
            </a:r>
            <a:r>
              <a:rPr lang="en-US" altLang="zh-TW" sz="1100" dirty="0">
                <a:solidFill>
                  <a:srgbClr val="FFFFFF"/>
                </a:solidFill>
              </a:rPr>
              <a:t> </a:t>
            </a:r>
            <a:r>
              <a:rPr lang="en-US" altLang="zh-TW" sz="1100" dirty="0" err="1">
                <a:solidFill>
                  <a:srgbClr val="FFFFFF"/>
                </a:solidFill>
              </a:rPr>
              <a:t>num_anchor</a:t>
            </a:r>
            <a:r>
              <a:rPr lang="en-US" altLang="zh-TW" sz="1100" dirty="0">
                <a:solidFill>
                  <a:srgbClr val="FFFFFF"/>
                </a:solidFill>
              </a:rPr>
              <a:t> box * 4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9706609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Yolov2  </a:t>
            </a:r>
            <a:r>
              <a:rPr lang="en-US" altLang="zh-TW" dirty="0" smtClean="0"/>
              <a:t>*(training </a:t>
            </a:r>
            <a:r>
              <a:rPr lang="en-US" altLang="zh-TW" dirty="0"/>
              <a:t>strategy</a:t>
            </a:r>
            <a:endParaRPr lang="zh-TW" altLang="en-US" dirty="0"/>
          </a:p>
        </p:txBody>
      </p:sp>
      <p:sp>
        <p:nvSpPr>
          <p:cNvPr id="3" name="矩形 2"/>
          <p:cNvSpPr/>
          <p:nvPr/>
        </p:nvSpPr>
        <p:spPr>
          <a:xfrm>
            <a:off x="677950" y="2873951"/>
            <a:ext cx="1512915" cy="19483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Feature</a:t>
            </a:r>
          </a:p>
          <a:p>
            <a:pPr algn="ctr"/>
            <a:r>
              <a:rPr lang="en-US" altLang="zh-TW" dirty="0" smtClean="0"/>
              <a:t>extraction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950095" y="2873950"/>
            <a:ext cx="2067097" cy="19483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Predict</a:t>
            </a:r>
          </a:p>
          <a:p>
            <a:pPr algn="ctr"/>
            <a:r>
              <a:rPr lang="en-US" altLang="zh-TW" dirty="0" smtClean="0"/>
              <a:t>layer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590771" y="2873950"/>
            <a:ext cx="2067097" cy="194835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Forward</a:t>
            </a:r>
          </a:p>
          <a:p>
            <a:pPr algn="ctr"/>
            <a:r>
              <a:rPr lang="en-US" altLang="zh-TW" dirty="0" smtClean="0"/>
              <a:t>layer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56227" y="2370051"/>
            <a:ext cx="2411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Input = (4,3,448,448)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15163" y="4956872"/>
            <a:ext cx="2587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output = (4,176,13,13)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930016" y="1470888"/>
            <a:ext cx="2067097" cy="194835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Target</a:t>
            </a:r>
          </a:p>
          <a:p>
            <a:pPr algn="ctr"/>
            <a:r>
              <a:rPr lang="en-US" altLang="zh-TW" dirty="0" smtClean="0"/>
              <a:t>layer</a:t>
            </a:r>
            <a:endParaRPr lang="zh-TW" altLang="en-US" dirty="0"/>
          </a:p>
        </p:txBody>
      </p:sp>
      <p:cxnSp>
        <p:nvCxnSpPr>
          <p:cNvPr id="12" name="直線單箭頭接點 11"/>
          <p:cNvCxnSpPr/>
          <p:nvPr/>
        </p:nvCxnSpPr>
        <p:spPr>
          <a:xfrm>
            <a:off x="8417098" y="4218469"/>
            <a:ext cx="1456813" cy="0"/>
          </a:xfrm>
          <a:prstGeom prst="straightConnector1">
            <a:avLst/>
          </a:prstGeom>
          <a:ln w="76200">
            <a:solidFill>
              <a:schemeClr val="accent5">
                <a:lumMod val="50000"/>
              </a:schemeClr>
            </a:solidFill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8876039" y="3663460"/>
            <a:ext cx="56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loss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930015" y="940262"/>
            <a:ext cx="2067097" cy="3556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label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9930014" y="3594212"/>
            <a:ext cx="2067097" cy="14567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 Class</a:t>
            </a:r>
          </a:p>
          <a:p>
            <a:pPr algn="ctr"/>
            <a:r>
              <a:rPr lang="en-US" altLang="zh-TW" dirty="0" smtClean="0"/>
              <a:t>Score</a:t>
            </a:r>
          </a:p>
          <a:p>
            <a:pPr algn="ctr"/>
            <a:r>
              <a:rPr lang="en-US" altLang="zh-TW" dirty="0" err="1" smtClean="0"/>
              <a:t>xywh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7743767" y="2873950"/>
            <a:ext cx="548640" cy="545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cls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7745152" y="3575480"/>
            <a:ext cx="548640" cy="545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sc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747914" y="4270998"/>
            <a:ext cx="548640" cy="5452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xywh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2767465" y="2370051"/>
            <a:ext cx="2525895" cy="3096029"/>
          </a:xfrm>
          <a:prstGeom prst="rect">
            <a:avLst/>
          </a:prstGeom>
          <a:noFill/>
          <a:ln w="57150" cap="rnd">
            <a:solidFill>
              <a:schemeClr val="accent5">
                <a:lumMod val="75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5735782" y="5660967"/>
            <a:ext cx="2090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With anchor box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633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chemeClr val="tx1"/>
                </a:solidFill>
              </a:rPr>
              <a:t>DSSD</a:t>
            </a:r>
            <a:endParaRPr lang="zh-TW" altLang="en-US" dirty="0">
              <a:solidFill>
                <a:schemeClr val="tx1"/>
              </a:solidFill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130" y="1481137"/>
            <a:ext cx="12060870" cy="4633913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38596" y="1546167"/>
            <a:ext cx="5270269" cy="3250277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601884" y="1111805"/>
            <a:ext cx="3421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chemeClr val="bg1"/>
                </a:solidFill>
              </a:rPr>
              <a:t>Resnet</a:t>
            </a:r>
            <a:r>
              <a:rPr lang="en-US" altLang="zh-TW" dirty="0" smtClean="0">
                <a:solidFill>
                  <a:schemeClr val="bg1"/>
                </a:solidFill>
              </a:rPr>
              <a:t> 18 use </a:t>
            </a:r>
            <a:r>
              <a:rPr lang="en-US" altLang="zh-TW" dirty="0" err="1" smtClean="0">
                <a:solidFill>
                  <a:schemeClr val="bg1"/>
                </a:solidFill>
              </a:rPr>
              <a:t>pretrain</a:t>
            </a:r>
            <a:r>
              <a:rPr lang="en-US" altLang="zh-TW" dirty="0" smtClean="0">
                <a:solidFill>
                  <a:schemeClr val="bg1"/>
                </a:solidFill>
              </a:rPr>
              <a:t> model</a:t>
            </a: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567055" y="2806700"/>
            <a:ext cx="1346661" cy="1008842"/>
          </a:xfrm>
          <a:prstGeom prst="rect">
            <a:avLst/>
          </a:prstGeom>
          <a:noFill/>
          <a:ln w="762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467686" y="2274069"/>
            <a:ext cx="1645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chemeClr val="bg1"/>
                </a:solidFill>
              </a:rPr>
              <a:t>Resblock</a:t>
            </a:r>
            <a:endParaRPr lang="en-US" altLang="zh-TW" dirty="0" smtClean="0">
              <a:solidFill>
                <a:schemeClr val="bg1"/>
              </a:solidFill>
            </a:endParaRPr>
          </a:p>
          <a:p>
            <a:r>
              <a:rPr lang="en-US" altLang="zh-TW" dirty="0" err="1" smtClean="0">
                <a:solidFill>
                  <a:schemeClr val="bg1"/>
                </a:solidFill>
              </a:rPr>
              <a:t>downsample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334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Take home message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err="1" smtClean="0"/>
              <a:t>ResNet,SSD</a:t>
            </a:r>
            <a:r>
              <a:rPr lang="en-US" altLang="zh-TW" dirty="0" smtClean="0"/>
              <a:t>, deconvolution layer</a:t>
            </a:r>
          </a:p>
          <a:p>
            <a:endParaRPr lang="en-US" altLang="zh-TW" dirty="0"/>
          </a:p>
          <a:p>
            <a:r>
              <a:rPr lang="en-US" altLang="zh-TW" dirty="0" smtClean="0"/>
              <a:t>Further improve </a:t>
            </a:r>
          </a:p>
          <a:p>
            <a:r>
              <a:rPr lang="en-US" altLang="zh-TW" dirty="0" smtClean="0"/>
              <a:t>1. better feature network</a:t>
            </a:r>
          </a:p>
          <a:p>
            <a:pPr lvl="1"/>
            <a:r>
              <a:rPr lang="en-US" altLang="zh-TW" dirty="0" smtClean="0"/>
              <a:t> (VGG vs </a:t>
            </a:r>
            <a:r>
              <a:rPr lang="en-US" altLang="zh-TW" dirty="0" err="1" smtClean="0"/>
              <a:t>ResNet</a:t>
            </a:r>
            <a:r>
              <a:rPr lang="en-US" altLang="zh-TW" dirty="0" smtClean="0"/>
              <a:t> , performance is similar if the input image is small)</a:t>
            </a:r>
          </a:p>
          <a:p>
            <a:r>
              <a:rPr lang="en-US" altLang="zh-TW" dirty="0" smtClean="0"/>
              <a:t>2.adding more context for small object</a:t>
            </a:r>
          </a:p>
          <a:p>
            <a:pPr lvl="1"/>
            <a:r>
              <a:rPr lang="en-US" altLang="zh-TW" dirty="0" smtClean="0"/>
              <a:t>(elementwise product vs elementwise sum)</a:t>
            </a:r>
          </a:p>
          <a:p>
            <a:pPr lvl="1"/>
            <a:r>
              <a:rPr lang="en-US" altLang="zh-TW" dirty="0" smtClean="0"/>
              <a:t>(don’t see improvements on large object)</a:t>
            </a:r>
          </a:p>
          <a:p>
            <a:r>
              <a:rPr lang="en-US" altLang="zh-TW" dirty="0" smtClean="0"/>
              <a:t>3.how to maintaining comparable speed</a:t>
            </a:r>
          </a:p>
          <a:p>
            <a:r>
              <a:rPr lang="en-US" altLang="zh-TW" dirty="0" smtClean="0"/>
              <a:t>4.new output module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3716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Predcit</a:t>
            </a:r>
            <a:r>
              <a:rPr lang="en-US" altLang="zh-TW" dirty="0" smtClean="0"/>
              <a:t> Module and Deconvolution Module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58" y="1647764"/>
            <a:ext cx="5710084" cy="213239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272" y="1230876"/>
            <a:ext cx="3873039" cy="266021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753" y="4038689"/>
            <a:ext cx="1551970" cy="52234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2796" y="4069732"/>
            <a:ext cx="2560492" cy="66728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265477" y="5831411"/>
            <a:ext cx="36327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Combined feature map short coming</a:t>
            </a:r>
          </a:p>
          <a:p>
            <a:r>
              <a:rPr lang="en-US" altLang="zh-TW" dirty="0" smtClean="0"/>
              <a:t>1.Memory footprint</a:t>
            </a:r>
          </a:p>
          <a:p>
            <a:r>
              <a:rPr lang="en-US" altLang="zh-TW" dirty="0" smtClean="0"/>
              <a:t>2.Decrease the speed</a:t>
            </a:r>
            <a:endParaRPr lang="zh-TW" altLang="en-US" dirty="0"/>
          </a:p>
        </p:txBody>
      </p:sp>
      <p:cxnSp>
        <p:nvCxnSpPr>
          <p:cNvPr id="10" name="直線單箭頭接點 9"/>
          <p:cNvCxnSpPr/>
          <p:nvPr/>
        </p:nvCxnSpPr>
        <p:spPr>
          <a:xfrm>
            <a:off x="4923584" y="3656562"/>
            <a:ext cx="39159" cy="707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733891" y="4737012"/>
            <a:ext cx="47767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MS-CNN (ECCV 2016)</a:t>
            </a:r>
          </a:p>
          <a:p>
            <a:r>
              <a:rPr lang="en-US" altLang="zh-TW" dirty="0" smtClean="0"/>
              <a:t>Applied </a:t>
            </a:r>
            <a:r>
              <a:rPr lang="en-US" altLang="zh-TW" dirty="0" err="1" smtClean="0"/>
              <a:t>deconv</a:t>
            </a:r>
            <a:r>
              <a:rPr lang="en-US" altLang="zh-TW" dirty="0" smtClean="0"/>
              <a:t> on multiple layers of a </a:t>
            </a:r>
            <a:r>
              <a:rPr lang="en-US" altLang="zh-TW" dirty="0" err="1" smtClean="0"/>
              <a:t>ConvNet</a:t>
            </a:r>
            <a:endParaRPr lang="en-US" altLang="zh-TW" dirty="0" smtClean="0"/>
          </a:p>
          <a:p>
            <a:r>
              <a:rPr lang="en-US" altLang="zh-TW" dirty="0" smtClean="0"/>
              <a:t>To increase feature map resolution before using </a:t>
            </a:r>
          </a:p>
          <a:p>
            <a:r>
              <a:rPr lang="en-US" altLang="zh-TW" dirty="0" smtClean="0"/>
              <a:t>Layers to learn region proposals and pool feature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0" y="5721698"/>
            <a:ext cx="3265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Using </a:t>
            </a:r>
            <a:r>
              <a:rPr lang="en-US" altLang="zh-TW" dirty="0" err="1" smtClean="0"/>
              <a:t>deconv</a:t>
            </a:r>
            <a:r>
              <a:rPr lang="en-US" altLang="zh-TW" dirty="0" smtClean="0"/>
              <a:t> layers and</a:t>
            </a:r>
          </a:p>
          <a:p>
            <a:r>
              <a:rPr lang="en-US" altLang="zh-TW" dirty="0" smtClean="0"/>
              <a:t> skip connection can inject</a:t>
            </a:r>
          </a:p>
          <a:p>
            <a:r>
              <a:rPr lang="en-US" altLang="zh-TW" dirty="0" smtClean="0"/>
              <a:t> more semantic feature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0" y="5759290"/>
            <a:ext cx="3200400" cy="885738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2878055" y="4369978"/>
            <a:ext cx="33865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MS-CNN point out that improving </a:t>
            </a:r>
          </a:p>
          <a:p>
            <a:r>
              <a:rPr lang="en-US" altLang="zh-TW" dirty="0" smtClean="0"/>
              <a:t>the sub-network of each task can </a:t>
            </a:r>
          </a:p>
          <a:p>
            <a:r>
              <a:rPr lang="en-US" altLang="zh-TW" dirty="0" smtClean="0"/>
              <a:t>Improve accuracy</a:t>
            </a:r>
            <a:endParaRPr lang="zh-TW" altLang="en-US" dirty="0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7644938" y="4069732"/>
            <a:ext cx="39159" cy="707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11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Intermission 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14" y="2297101"/>
            <a:ext cx="6330233" cy="3768269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54549" y="932413"/>
            <a:ext cx="4377073" cy="557974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16379" y="1803863"/>
            <a:ext cx="1562792" cy="78139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R-CNN</a:t>
            </a:r>
          </a:p>
          <a:p>
            <a:pPr algn="ctr"/>
            <a:r>
              <a:rPr lang="en-US" altLang="zh-TW" dirty="0"/>
              <a:t>tradition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5566752" y="1626534"/>
            <a:ext cx="1562792" cy="78139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Yolo</a:t>
            </a:r>
          </a:p>
          <a:p>
            <a:pPr algn="ctr"/>
            <a:r>
              <a:rPr lang="en-US" altLang="zh-TW" dirty="0" smtClean="0"/>
              <a:t>Faster </a:t>
            </a:r>
            <a:r>
              <a:rPr lang="en-US" altLang="zh-TW" dirty="0" err="1" smtClean="0"/>
              <a:t>rcnn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41317" y="5954541"/>
            <a:ext cx="1562792" cy="7813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SSD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5664756" y="6009956"/>
            <a:ext cx="1562792" cy="78139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Retina net</a:t>
            </a:r>
          </a:p>
          <a:p>
            <a:pPr algn="ctr"/>
            <a:r>
              <a:rPr lang="en-US" altLang="zh-TW" dirty="0" smtClean="0"/>
              <a:t>DSSD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6424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Abstract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 smtClean="0"/>
              <a:t>Train detection model </a:t>
            </a:r>
            <a:r>
              <a:rPr lang="en-US" altLang="zh-TW" sz="2000" dirty="0" smtClean="0">
                <a:solidFill>
                  <a:srgbClr val="FFC000"/>
                </a:solidFill>
              </a:rPr>
              <a:t>from scratch</a:t>
            </a:r>
            <a:r>
              <a:rPr lang="en-US" altLang="zh-TW" sz="2000" dirty="0" smtClean="0"/>
              <a:t>.</a:t>
            </a:r>
          </a:p>
          <a:p>
            <a:pPr marL="0" indent="0">
              <a:buNone/>
            </a:pPr>
            <a:endParaRPr lang="en-US" altLang="zh-TW" sz="2000" dirty="0" smtClean="0"/>
          </a:p>
          <a:p>
            <a:r>
              <a:rPr lang="en-US" altLang="zh-TW" sz="2000" dirty="0"/>
              <a:t>State-of-the-art object objectors rely heavily on the </a:t>
            </a:r>
            <a:r>
              <a:rPr lang="en-US" altLang="zh-TW" sz="2000" dirty="0" smtClean="0">
                <a:solidFill>
                  <a:srgbClr val="FFC000"/>
                </a:solidFill>
              </a:rPr>
              <a:t>off-the-shelf </a:t>
            </a:r>
            <a:r>
              <a:rPr lang="en-US" altLang="zh-TW" sz="2000" dirty="0">
                <a:solidFill>
                  <a:srgbClr val="FFC000"/>
                </a:solidFill>
              </a:rPr>
              <a:t>networks pre-trained on large-scale classification datasets like ImageNet</a:t>
            </a:r>
            <a:r>
              <a:rPr lang="en-US" altLang="zh-TW" sz="2000" dirty="0"/>
              <a:t>, which incurs learning bias due to the difference on both the loss functions and the category distributions between classification and detection tasks.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376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DSOD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proposed </a:t>
            </a:r>
            <a:r>
              <a:rPr lang="en-US" altLang="zh-TW" dirty="0">
                <a:solidFill>
                  <a:srgbClr val="FFC000"/>
                </a:solidFill>
              </a:rPr>
              <a:t>DSOD method is a multi-scale proposal-free detection framework similar to SSD </a:t>
            </a:r>
            <a:endParaRPr lang="en-US" altLang="zh-TW" dirty="0" smtClean="0">
              <a:solidFill>
                <a:srgbClr val="FFC000"/>
              </a:solidFill>
            </a:endParaRPr>
          </a:p>
          <a:p>
            <a:r>
              <a:rPr lang="en-US" altLang="zh-TW" dirty="0"/>
              <a:t>network structure of DSOD can be divided into two parts: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backbone sub-network for feature extraction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the </a:t>
            </a:r>
            <a:r>
              <a:rPr lang="en-US" altLang="zh-TW" dirty="0"/>
              <a:t>front-end sub-network for prediction over multi-scale response maps.</a:t>
            </a:r>
            <a:endParaRPr lang="zh-TW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1955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DSOD-predict </a:t>
            </a:r>
            <a:r>
              <a:rPr lang="en-US" altLang="zh-TW" dirty="0">
                <a:solidFill>
                  <a:srgbClr val="FFFFFF"/>
                </a:solidFill>
              </a:rPr>
              <a:t>layer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b">
            <a:normAutofit/>
          </a:bodyPr>
          <a:lstStyle>
            <a:lvl1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indent="0" algn="l" defTabSz="457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="1" i="0" u="none" strike="noStrike" cap="none" spc="0" baseline="0">
                <a:ln>
                  <a:noFill/>
                </a:ln>
                <a:solidFill>
                  <a:srgbClr val="FEFEFE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hangingPunct="1"/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420589" y="2244640"/>
            <a:ext cx="10515600" cy="4351338"/>
          </a:xfrm>
          <a:prstGeom prst="rect">
            <a:avLst/>
          </a:prstGeom>
        </p:spPr>
        <p:txBody>
          <a:bodyPr/>
          <a:lstStyle>
            <a:lvl1pPr marL="3429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778668" marR="0" indent="-321468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1208314" marR="0" indent="-293914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17145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21717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25143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29143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3143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3714300" marR="0" indent="-342900" algn="l" defTabSz="457200" rtl="0" latinLnBrk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/>
              <a:buChar char=""/>
              <a:tabLst/>
              <a:defRPr sz="18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hangingPunct="1"/>
            <a:r>
              <a:rPr lang="en-US" altLang="zh-TW" dirty="0" smtClean="0"/>
              <a:t>After feature extraction feature map </a:t>
            </a:r>
            <a:r>
              <a:rPr lang="en-US" altLang="zh-TW" dirty="0" smtClean="0"/>
              <a:t>size</a:t>
            </a:r>
          </a:p>
          <a:p>
            <a:pPr hangingPunct="1"/>
            <a:r>
              <a:rPr lang="en-US" altLang="zh-TW" dirty="0" smtClean="0"/>
              <a:t> </a:t>
            </a:r>
            <a:endParaRPr lang="en-US" altLang="zh-TW" dirty="0" smtClean="0"/>
          </a:p>
          <a:p>
            <a:pPr hangingPunct="1"/>
            <a:r>
              <a:rPr lang="en-US" altLang="zh-TW" dirty="0" err="1" smtClean="0"/>
              <a:t>Anchor_scale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num</a:t>
            </a:r>
            <a:r>
              <a:rPr lang="en-US" altLang="zh-TW" dirty="0" smtClean="0"/>
              <a:t>=2</a:t>
            </a:r>
          </a:p>
          <a:p>
            <a:pPr hangingPunct="1"/>
            <a:r>
              <a:rPr lang="en-US" altLang="zh-TW" dirty="0" err="1" smtClean="0"/>
              <a:t>Class_num</a:t>
            </a:r>
            <a:r>
              <a:rPr lang="en-US" altLang="zh-TW" dirty="0" smtClean="0"/>
              <a:t> = 2</a:t>
            </a:r>
          </a:p>
          <a:p>
            <a:pPr hangingPunct="1"/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-3599" y="4610819"/>
            <a:ext cx="28600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rgbClr val="FFFFFF"/>
                </a:solidFill>
              </a:rPr>
              <a:t>Anchor_size</a:t>
            </a:r>
            <a:r>
              <a:rPr lang="en-US" altLang="zh-TW" dirty="0" smtClean="0">
                <a:solidFill>
                  <a:srgbClr val="FFFFFF"/>
                </a:solidFill>
              </a:rPr>
              <a:t>=[[0.8,0.6]]</a:t>
            </a:r>
          </a:p>
          <a:p>
            <a:r>
              <a:rPr lang="en-US" altLang="zh-TW" dirty="0" err="1" smtClean="0">
                <a:solidFill>
                  <a:srgbClr val="FFFFFF"/>
                </a:solidFill>
              </a:rPr>
              <a:t>Anchor_ratio</a:t>
            </a:r>
            <a:r>
              <a:rPr lang="en-US" altLang="zh-TW" dirty="0" smtClean="0">
                <a:solidFill>
                  <a:srgbClr val="FFFFFF"/>
                </a:solidFill>
              </a:rPr>
              <a:t> =[[1,2,0.5]]</a:t>
            </a:r>
          </a:p>
          <a:p>
            <a:endParaRPr lang="en-US" altLang="zh-TW" dirty="0">
              <a:solidFill>
                <a:srgbClr val="FFFFFF"/>
              </a:solidFill>
            </a:endParaRPr>
          </a:p>
          <a:p>
            <a:endParaRPr lang="en-US" altLang="zh-TW" dirty="0" smtClean="0">
              <a:solidFill>
                <a:srgbClr val="FFFFFF"/>
              </a:solidFill>
            </a:endParaRPr>
          </a:p>
          <a:p>
            <a:r>
              <a:rPr lang="en-US" altLang="zh-TW" dirty="0" err="1" smtClean="0">
                <a:solidFill>
                  <a:srgbClr val="FFFFFF"/>
                </a:solidFill>
              </a:rPr>
              <a:t>Class_num</a:t>
            </a:r>
            <a:r>
              <a:rPr lang="en-US" altLang="zh-TW" dirty="0" smtClean="0">
                <a:solidFill>
                  <a:srgbClr val="FFFFFF"/>
                </a:solidFill>
              </a:rPr>
              <a:t> =2 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748080" y="3631961"/>
            <a:ext cx="2611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>
                <a:solidFill>
                  <a:srgbClr val="FFFFFF"/>
                </a:solidFill>
              </a:rPr>
              <a:t>intput</a:t>
            </a:r>
            <a:r>
              <a:rPr lang="en-US" altLang="zh-TW" dirty="0" smtClean="0">
                <a:solidFill>
                  <a:srgbClr val="FFFFFF"/>
                </a:solidFill>
              </a:rPr>
              <a:t> = (</a:t>
            </a:r>
            <a:r>
              <a:rPr lang="en-US" altLang="zh-TW" dirty="0" smtClean="0">
                <a:solidFill>
                  <a:srgbClr val="FFFFFF"/>
                </a:solidFill>
              </a:rPr>
              <a:t>4,1568,19,19)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673032" y="4001294"/>
            <a:ext cx="2067097" cy="19483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27" name="左大括弧 26"/>
          <p:cNvSpPr/>
          <p:nvPr/>
        </p:nvSpPr>
        <p:spPr>
          <a:xfrm rot="5400000">
            <a:off x="7247759" y="-547545"/>
            <a:ext cx="250079" cy="3265346"/>
          </a:xfrm>
          <a:prstGeom prst="leftBrace">
            <a:avLst>
              <a:gd name="adj1" fmla="val 8333"/>
              <a:gd name="adj2" fmla="val 505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FF"/>
              </a:solidFill>
            </a:endParaRPr>
          </a:p>
        </p:txBody>
      </p:sp>
      <p:cxnSp>
        <p:nvCxnSpPr>
          <p:cNvPr id="30" name="直線接點 29"/>
          <p:cNvCxnSpPr/>
          <p:nvPr/>
        </p:nvCxnSpPr>
        <p:spPr>
          <a:xfrm>
            <a:off x="3673029" y="4484894"/>
            <a:ext cx="206709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接點 30"/>
          <p:cNvCxnSpPr/>
          <p:nvPr/>
        </p:nvCxnSpPr>
        <p:spPr>
          <a:xfrm>
            <a:off x="3673029" y="4975470"/>
            <a:ext cx="206709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接點 31"/>
          <p:cNvCxnSpPr/>
          <p:nvPr/>
        </p:nvCxnSpPr>
        <p:spPr>
          <a:xfrm>
            <a:off x="3673030" y="5501140"/>
            <a:ext cx="206709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字方塊 32"/>
          <p:cNvSpPr txBox="1"/>
          <p:nvPr/>
        </p:nvSpPr>
        <p:spPr>
          <a:xfrm>
            <a:off x="3988088" y="6134313"/>
            <a:ext cx="973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>
                <a:solidFill>
                  <a:srgbClr val="FFFFFF"/>
                </a:solidFill>
              </a:rPr>
              <a:t>Predict</a:t>
            </a:r>
          </a:p>
          <a:p>
            <a:pPr algn="ctr"/>
            <a:r>
              <a:rPr lang="en-US" altLang="zh-TW" dirty="0">
                <a:solidFill>
                  <a:srgbClr val="FFFFFF"/>
                </a:solidFill>
              </a:rPr>
              <a:t>layer</a:t>
            </a:r>
            <a:endParaRPr lang="zh-TW" altLang="en-US" dirty="0">
              <a:solidFill>
                <a:srgbClr val="FFFFFF"/>
              </a:solidFill>
            </a:endParaRPr>
          </a:p>
          <a:p>
            <a:endParaRPr lang="zh-TW" altLang="en-US" dirty="0">
              <a:solidFill>
                <a:srgbClr val="FFFFFF"/>
              </a:solidFill>
            </a:endParaRPr>
          </a:p>
        </p:txBody>
      </p:sp>
      <p:cxnSp>
        <p:nvCxnSpPr>
          <p:cNvPr id="34" name="直線接點 33"/>
          <p:cNvCxnSpPr/>
          <p:nvPr/>
        </p:nvCxnSpPr>
        <p:spPr>
          <a:xfrm>
            <a:off x="4118613" y="4001294"/>
            <a:ext cx="0" cy="194835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>
            <a:off x="4650335" y="4001293"/>
            <a:ext cx="0" cy="19483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接點 35"/>
          <p:cNvCxnSpPr/>
          <p:nvPr/>
        </p:nvCxnSpPr>
        <p:spPr>
          <a:xfrm>
            <a:off x="5203277" y="4001293"/>
            <a:ext cx="3990" cy="19483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3673029" y="4001293"/>
            <a:ext cx="445584" cy="48360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FF"/>
              </a:solidFill>
            </a:endParaRPr>
          </a:p>
        </p:txBody>
      </p:sp>
      <p:sp>
        <p:nvSpPr>
          <p:cNvPr id="46" name="向右箭號 45"/>
          <p:cNvSpPr/>
          <p:nvPr/>
        </p:nvSpPr>
        <p:spPr>
          <a:xfrm>
            <a:off x="6271849" y="3836287"/>
            <a:ext cx="1414573" cy="4068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向右箭號 46"/>
          <p:cNvSpPr/>
          <p:nvPr/>
        </p:nvSpPr>
        <p:spPr>
          <a:xfrm>
            <a:off x="6293068" y="5427934"/>
            <a:ext cx="1393354" cy="40680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文字方塊 48"/>
          <p:cNvSpPr txBox="1"/>
          <p:nvPr/>
        </p:nvSpPr>
        <p:spPr>
          <a:xfrm>
            <a:off x="6227580" y="5908464"/>
            <a:ext cx="160236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TW" sz="1200" dirty="0" err="1">
                <a:solidFill>
                  <a:srgbClr val="FFFFFF"/>
                </a:solidFill>
              </a:rPr>
              <a:t>Ouput</a:t>
            </a:r>
            <a:r>
              <a:rPr lang="en-US" altLang="zh-TW" sz="1200" dirty="0">
                <a:solidFill>
                  <a:srgbClr val="FFFFFF"/>
                </a:solidFill>
              </a:rPr>
              <a:t> channel = </a:t>
            </a:r>
            <a:endParaRPr lang="en-US" altLang="zh-TW" sz="1200" dirty="0" smtClean="0">
              <a:solidFill>
                <a:srgbClr val="FFFFFF"/>
              </a:solidFill>
            </a:endParaRPr>
          </a:p>
          <a:p>
            <a:r>
              <a:rPr lang="en-US" altLang="zh-TW" sz="1200" dirty="0" err="1" smtClean="0">
                <a:solidFill>
                  <a:srgbClr val="FFFFFF"/>
                </a:solidFill>
              </a:rPr>
              <a:t>num_anchor</a:t>
            </a:r>
            <a:r>
              <a:rPr lang="en-US" altLang="zh-TW" sz="1200" dirty="0" smtClean="0">
                <a:solidFill>
                  <a:srgbClr val="FFFFFF"/>
                </a:solidFill>
              </a:rPr>
              <a:t> </a:t>
            </a:r>
            <a:r>
              <a:rPr lang="en-US" altLang="zh-TW" sz="1200" dirty="0">
                <a:solidFill>
                  <a:srgbClr val="FFFFFF"/>
                </a:solidFill>
              </a:rPr>
              <a:t>box * 4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  <p:sp>
        <p:nvSpPr>
          <p:cNvPr id="50" name="文字方塊 49"/>
          <p:cNvSpPr txBox="1"/>
          <p:nvPr/>
        </p:nvSpPr>
        <p:spPr>
          <a:xfrm>
            <a:off x="6263589" y="3288806"/>
            <a:ext cx="259622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TW" sz="1200" dirty="0">
                <a:solidFill>
                  <a:srgbClr val="FFFFFF"/>
                </a:solidFill>
              </a:rPr>
              <a:t>Output channels = </a:t>
            </a:r>
            <a:endParaRPr lang="en-US" altLang="zh-TW" sz="1200" dirty="0" smtClean="0">
              <a:solidFill>
                <a:srgbClr val="FFFFFF"/>
              </a:solidFill>
            </a:endParaRPr>
          </a:p>
          <a:p>
            <a:r>
              <a:rPr lang="en-US" altLang="zh-TW" sz="1200" dirty="0" err="1" smtClean="0">
                <a:solidFill>
                  <a:srgbClr val="FFFFFF"/>
                </a:solidFill>
              </a:rPr>
              <a:t>num_anchors</a:t>
            </a:r>
            <a:r>
              <a:rPr lang="en-US" altLang="zh-TW" sz="1200" dirty="0" smtClean="0">
                <a:solidFill>
                  <a:srgbClr val="FFFFFF"/>
                </a:solidFill>
              </a:rPr>
              <a:t> </a:t>
            </a:r>
            <a:r>
              <a:rPr lang="en-US" altLang="zh-TW" sz="1200" dirty="0">
                <a:solidFill>
                  <a:srgbClr val="FFFFFF"/>
                </a:solidFill>
              </a:rPr>
              <a:t>* (</a:t>
            </a:r>
            <a:r>
              <a:rPr lang="en-US" altLang="zh-TW" sz="1200" dirty="0" err="1">
                <a:solidFill>
                  <a:srgbClr val="FFFFFF"/>
                </a:solidFill>
              </a:rPr>
              <a:t>num_classes</a:t>
            </a:r>
            <a:r>
              <a:rPr lang="en-US" altLang="zh-TW" sz="1200" dirty="0">
                <a:solidFill>
                  <a:srgbClr val="FFFFFF"/>
                </a:solidFill>
              </a:rPr>
              <a:t> + 1 )</a:t>
            </a:r>
          </a:p>
          <a:p>
            <a:endParaRPr lang="zh-TW" altLang="en-US" sz="1200" dirty="0">
              <a:solidFill>
                <a:srgbClr val="FFFFFF"/>
              </a:solidFill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  <p:sp>
        <p:nvSpPr>
          <p:cNvPr id="51" name="文字方塊 50"/>
          <p:cNvSpPr txBox="1"/>
          <p:nvPr/>
        </p:nvSpPr>
        <p:spPr>
          <a:xfrm>
            <a:off x="8071775" y="3867348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19*19*2*3 = 2166</a:t>
            </a:r>
            <a:endParaRPr lang="zh-TW" altLang="en-US" dirty="0"/>
          </a:p>
        </p:txBody>
      </p:sp>
      <p:sp>
        <p:nvSpPr>
          <p:cNvPr id="52" name="文字方塊 51"/>
          <p:cNvSpPr txBox="1"/>
          <p:nvPr/>
        </p:nvSpPr>
        <p:spPr>
          <a:xfrm>
            <a:off x="8091520" y="5483944"/>
            <a:ext cx="20281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19*19*2*4 = 2888</a:t>
            </a:r>
            <a:endParaRPr lang="zh-TW" altLang="en-US" dirty="0"/>
          </a:p>
        </p:txBody>
      </p:sp>
      <p:sp>
        <p:nvSpPr>
          <p:cNvPr id="55" name="向下箭號 54"/>
          <p:cNvSpPr/>
          <p:nvPr/>
        </p:nvSpPr>
        <p:spPr>
          <a:xfrm>
            <a:off x="3599984" y="6078938"/>
            <a:ext cx="288757" cy="7612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向下箭號 55"/>
          <p:cNvSpPr/>
          <p:nvPr/>
        </p:nvSpPr>
        <p:spPr>
          <a:xfrm rot="10800000">
            <a:off x="2499640" y="4102988"/>
            <a:ext cx="288757" cy="7612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2903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YOLO, SSD, DSOD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12" y="2222287"/>
            <a:ext cx="7143502" cy="363651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8562" y="2222287"/>
            <a:ext cx="22383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principle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1. proposal free</a:t>
            </a:r>
          </a:p>
          <a:p>
            <a:r>
              <a:rPr lang="en-US" altLang="zh-TW" dirty="0" smtClean="0"/>
              <a:t>2. Deep supervision</a:t>
            </a:r>
          </a:p>
          <a:p>
            <a:r>
              <a:rPr lang="en-US" altLang="zh-TW" dirty="0" smtClean="0"/>
              <a:t>3. stem block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140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Principle1 : proposal-free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three </a:t>
            </a:r>
            <a:r>
              <a:rPr lang="en-US" altLang="zh-TW" dirty="0" smtClean="0"/>
              <a:t>categories:</a:t>
            </a:r>
          </a:p>
          <a:p>
            <a:pPr lvl="1"/>
            <a:r>
              <a:rPr lang="en-US" altLang="zh-TW" dirty="0"/>
              <a:t>R-CNN and Fast R-CNN require external </a:t>
            </a:r>
            <a:r>
              <a:rPr lang="en-US" altLang="zh-TW" dirty="0">
                <a:solidFill>
                  <a:srgbClr val="FFC000"/>
                </a:solidFill>
              </a:rPr>
              <a:t>object proposal generators like selective search</a:t>
            </a:r>
            <a:r>
              <a:rPr lang="en-US" altLang="zh-TW" dirty="0" smtClean="0"/>
              <a:t>.</a:t>
            </a:r>
          </a:p>
          <a:p>
            <a:pPr lvl="1"/>
            <a:r>
              <a:rPr lang="en-US" altLang="zh-TW" dirty="0" smtClean="0"/>
              <a:t>Faster </a:t>
            </a:r>
            <a:r>
              <a:rPr lang="en-US" altLang="zh-TW" dirty="0"/>
              <a:t>R-CNN and R-FCN require integrated </a:t>
            </a:r>
            <a:r>
              <a:rPr lang="en-US" altLang="zh-TW" dirty="0">
                <a:solidFill>
                  <a:srgbClr val="FFC000"/>
                </a:solidFill>
              </a:rPr>
              <a:t>region-proposal-network (RPN) </a:t>
            </a:r>
            <a:r>
              <a:rPr lang="en-US" altLang="zh-TW" dirty="0"/>
              <a:t>to generate relatively fewer region </a:t>
            </a:r>
            <a:r>
              <a:rPr lang="en-US" altLang="zh-TW" dirty="0" smtClean="0"/>
              <a:t>proposals</a:t>
            </a:r>
          </a:p>
          <a:p>
            <a:pPr lvl="1"/>
            <a:r>
              <a:rPr lang="en-US" altLang="zh-TW" dirty="0"/>
              <a:t>YOLO and SSD are single-shot and proposal-free methods, which handle object location and bounding box coordinates as a regression problem.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8497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Prosposal</a:t>
            </a:r>
            <a:r>
              <a:rPr lang="en-US" altLang="zh-TW" dirty="0" smtClean="0"/>
              <a:t> free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observe that </a:t>
            </a:r>
            <a:r>
              <a:rPr lang="en-US" altLang="zh-TW" dirty="0">
                <a:solidFill>
                  <a:srgbClr val="FFC000"/>
                </a:solidFill>
              </a:rPr>
              <a:t>only the proposal-free method </a:t>
            </a:r>
            <a:r>
              <a:rPr lang="en-US" altLang="zh-TW" dirty="0" smtClean="0">
                <a:solidFill>
                  <a:srgbClr val="FFC000"/>
                </a:solidFill>
              </a:rPr>
              <a:t> can </a:t>
            </a:r>
            <a:r>
              <a:rPr lang="en-US" altLang="zh-TW" dirty="0">
                <a:solidFill>
                  <a:srgbClr val="FFC000"/>
                </a:solidFill>
              </a:rPr>
              <a:t>converge successfully without the pre-trained models</a:t>
            </a:r>
            <a:r>
              <a:rPr lang="en-US" altLang="zh-TW" dirty="0" smtClean="0">
                <a:solidFill>
                  <a:srgbClr val="FFC000"/>
                </a:solidFill>
              </a:rPr>
              <a:t>.</a:t>
            </a:r>
          </a:p>
          <a:p>
            <a:r>
              <a:rPr lang="en-US" altLang="zh-TW" dirty="0"/>
              <a:t>We conjecture this is due to the </a:t>
            </a:r>
            <a:r>
              <a:rPr lang="en-US" altLang="zh-TW" dirty="0" err="1">
                <a:solidFill>
                  <a:srgbClr val="FFC000"/>
                </a:solidFill>
              </a:rPr>
              <a:t>RoI</a:t>
            </a:r>
            <a:r>
              <a:rPr lang="en-US" altLang="zh-TW" dirty="0">
                <a:solidFill>
                  <a:srgbClr val="FFC000"/>
                </a:solidFill>
              </a:rPr>
              <a:t> (Regions of Interest) pooling </a:t>
            </a:r>
            <a:r>
              <a:rPr lang="en-US" altLang="zh-TW" dirty="0"/>
              <a:t>in the other two categories </a:t>
            </a:r>
            <a:r>
              <a:rPr lang="en-US" altLang="zh-TW" dirty="0" smtClean="0"/>
              <a:t>of methods.</a:t>
            </a:r>
          </a:p>
          <a:p>
            <a:r>
              <a:rPr lang="en-US" altLang="zh-TW" dirty="0" err="1"/>
              <a:t>RoI</a:t>
            </a:r>
            <a:r>
              <a:rPr lang="en-US" altLang="zh-TW" dirty="0"/>
              <a:t> pooling generates features for each region proposals, which hinders the gradients being smoothly back-propagated from </a:t>
            </a:r>
            <a:r>
              <a:rPr lang="en-US" altLang="zh-TW" dirty="0">
                <a:solidFill>
                  <a:srgbClr val="FFC000"/>
                </a:solidFill>
              </a:rPr>
              <a:t>region-level to convolutional feature maps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In practice, we derive a multi-scale proposal-free framework </a:t>
            </a:r>
            <a:r>
              <a:rPr lang="en-US" altLang="zh-TW" dirty="0">
                <a:solidFill>
                  <a:srgbClr val="FFC000"/>
                </a:solidFill>
              </a:rPr>
              <a:t>from the SSD framework </a:t>
            </a:r>
            <a:r>
              <a:rPr lang="zh-TW" altLang="en-US" dirty="0"/>
              <a:t>，</a:t>
            </a:r>
            <a:r>
              <a:rPr lang="en-US" altLang="zh-TW" dirty="0"/>
              <a:t>as it could reach </a:t>
            </a:r>
            <a:r>
              <a:rPr lang="en-US" altLang="zh-TW" dirty="0" smtClean="0"/>
              <a:t>state of-the-art </a:t>
            </a:r>
            <a:r>
              <a:rPr lang="en-US" altLang="zh-TW" dirty="0"/>
              <a:t>accuracy while offering fast processing speed</a:t>
            </a:r>
            <a:r>
              <a:rPr lang="zh-TW" altLang="en-US" dirty="0"/>
              <a:t>。</a:t>
            </a:r>
            <a:endParaRPr lang="zh-TW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678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Key Findings (training </a:t>
            </a:r>
            <a:r>
              <a:rPr lang="en-US" altLang="zh-TW" sz="3600" dirty="0" smtClean="0"/>
              <a:t>from scratch</a:t>
            </a:r>
            <a:r>
              <a:rPr lang="en-US" altLang="zh-TW" sz="3600" dirty="0"/>
              <a:t>)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Faster RCNN &amp; R-FCN: &lt; 15% </a:t>
            </a:r>
            <a:r>
              <a:rPr lang="en-US" altLang="zh-TW" dirty="0" err="1"/>
              <a:t>mAP</a:t>
            </a:r>
            <a:r>
              <a:rPr lang="en-US" altLang="zh-TW" dirty="0"/>
              <a:t> </a:t>
            </a:r>
            <a:r>
              <a:rPr lang="en-US" altLang="zh-TW" dirty="0" smtClean="0"/>
              <a:t>on VOC </a:t>
            </a:r>
            <a:r>
              <a:rPr lang="en-US" altLang="zh-TW" dirty="0"/>
              <a:t>without the pre-trained models.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 smtClean="0"/>
              <a:t> </a:t>
            </a:r>
            <a:r>
              <a:rPr lang="en-US" altLang="zh-TW" dirty="0"/>
              <a:t>SSD: 69.6% </a:t>
            </a:r>
            <a:r>
              <a:rPr lang="en-US" altLang="zh-TW" dirty="0" err="1"/>
              <a:t>mAP</a:t>
            </a:r>
            <a:r>
              <a:rPr lang="en-US" altLang="zh-TW" dirty="0"/>
              <a:t> on VOC.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694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Principle 2: deep supervision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central idea is to provide integrated objective function </a:t>
            </a:r>
            <a:r>
              <a:rPr lang="en-US" altLang="zh-TW" dirty="0">
                <a:solidFill>
                  <a:srgbClr val="FFC000"/>
                </a:solidFill>
              </a:rPr>
              <a:t>as direct supervision to the earlier hidden layers, rather than only at the output layer. </a:t>
            </a:r>
            <a:endParaRPr lang="en-US" altLang="zh-TW" dirty="0" smtClean="0">
              <a:solidFill>
                <a:srgbClr val="FFC000"/>
              </a:solidFill>
            </a:endParaRPr>
          </a:p>
          <a:p>
            <a:r>
              <a:rPr lang="en-US" altLang="zh-TW" dirty="0"/>
              <a:t>The proposal-free detection framework contains both classification loss and localization loss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earlier </a:t>
            </a:r>
            <a:r>
              <a:rPr lang="en-US" altLang="zh-TW" dirty="0"/>
              <a:t>layers in </a:t>
            </a:r>
            <a:r>
              <a:rPr lang="en-US" altLang="zh-TW" dirty="0" err="1">
                <a:solidFill>
                  <a:srgbClr val="FFC000"/>
                </a:solidFill>
              </a:rPr>
              <a:t>DenseNet</a:t>
            </a:r>
            <a:r>
              <a:rPr lang="en-US" altLang="zh-TW" dirty="0"/>
              <a:t> can receive additional supervision from the objective function </a:t>
            </a:r>
            <a:r>
              <a:rPr lang="en-US" altLang="zh-TW" dirty="0">
                <a:solidFill>
                  <a:srgbClr val="FFC000"/>
                </a:solidFill>
              </a:rPr>
              <a:t>through the skip connections</a:t>
            </a:r>
            <a:r>
              <a:rPr lang="en-US" altLang="zh-TW" dirty="0"/>
              <a:t>. Although only a single loss function is required on top of the network, all layers including the earlier layers still </a:t>
            </a:r>
            <a:r>
              <a:rPr lang="en-US" altLang="zh-TW" dirty="0">
                <a:solidFill>
                  <a:srgbClr val="FFC000"/>
                </a:solidFill>
              </a:rPr>
              <a:t>can share the supervised signals unencumbered.</a:t>
            </a:r>
            <a:endParaRPr lang="zh-TW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76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Transition w/o pooling 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introduce this layer in order to increase the number of dense blocks </a:t>
            </a:r>
            <a:r>
              <a:rPr lang="en-US" altLang="zh-TW" dirty="0">
                <a:solidFill>
                  <a:srgbClr val="FFC000"/>
                </a:solidFill>
              </a:rPr>
              <a:t>without reducing the final feature map </a:t>
            </a:r>
            <a:r>
              <a:rPr lang="en-US" altLang="zh-TW" dirty="0" smtClean="0">
                <a:solidFill>
                  <a:srgbClr val="FFC000"/>
                </a:solidFill>
              </a:rPr>
              <a:t>resolution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if one </a:t>
            </a:r>
            <a:r>
              <a:rPr lang="en-US" altLang="zh-TW" dirty="0">
                <a:solidFill>
                  <a:srgbClr val="FFC000"/>
                </a:solidFill>
              </a:rPr>
              <a:t>wants to maintain the same scale of outputs</a:t>
            </a:r>
            <a:r>
              <a:rPr lang="en-US" altLang="zh-TW" dirty="0"/>
              <a:t>. The only way to increase network depth is adding layers inside each block for the original </a:t>
            </a:r>
            <a:r>
              <a:rPr lang="en-US" altLang="zh-TW" dirty="0" err="1"/>
              <a:t>DenseNet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4239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Principle 3: stem block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define stem block as a stack of three 3×3 convolution layers followed by a 2×2 max pooling layer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We find that adding this simple stem structure can evidently improve the detection performance in our experiments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the stem block can reduce the information loss from raw input </a:t>
            </a:r>
            <a:r>
              <a:rPr lang="en-US" altLang="zh-TW" dirty="0" smtClean="0"/>
              <a:t>images.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27113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Abstract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Model fine-tuning for the detection task could alleviate this bias to some extent but not </a:t>
            </a:r>
            <a:r>
              <a:rPr lang="en-US" altLang="zh-TW" sz="2000" dirty="0" smtClean="0"/>
              <a:t>fundamentally.</a:t>
            </a:r>
          </a:p>
          <a:p>
            <a:pPr marL="0" indent="0">
              <a:buNone/>
            </a:pPr>
            <a:endParaRPr lang="en-US" altLang="zh-TW" sz="2000" dirty="0" smtClean="0"/>
          </a:p>
          <a:p>
            <a:r>
              <a:rPr lang="en-US" altLang="zh-TW" sz="2000" dirty="0" smtClean="0"/>
              <a:t>transferring </a:t>
            </a:r>
            <a:r>
              <a:rPr lang="en-US" altLang="zh-TW" sz="2000" dirty="0"/>
              <a:t>pre-trained models </a:t>
            </a:r>
            <a:r>
              <a:rPr lang="en-US" altLang="zh-TW" sz="2000" dirty="0">
                <a:solidFill>
                  <a:srgbClr val="FFC000"/>
                </a:solidFill>
              </a:rPr>
              <a:t>from classification to detection between discrepant domains is even more </a:t>
            </a:r>
            <a:r>
              <a:rPr lang="en-US" altLang="zh-TW" sz="2000" dirty="0" smtClean="0">
                <a:solidFill>
                  <a:srgbClr val="FFC000"/>
                </a:solidFill>
              </a:rPr>
              <a:t>difficult</a:t>
            </a:r>
            <a:r>
              <a:rPr lang="en-US" altLang="zh-TW" sz="2000" dirty="0" smtClean="0"/>
              <a:t> (RGB to depth images)</a:t>
            </a:r>
          </a:p>
          <a:p>
            <a:pPr marL="0" indent="0">
              <a:buNone/>
            </a:pPr>
            <a:endParaRPr lang="en-US" altLang="zh-TW" sz="2000" dirty="0" smtClean="0"/>
          </a:p>
          <a:p>
            <a:r>
              <a:rPr lang="en-US" altLang="zh-TW" sz="2000" dirty="0"/>
              <a:t>A better solution to tackle these two critical problems is to train object detectors from scratch.</a:t>
            </a:r>
          </a:p>
          <a:p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5566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Principle 4: dense prediction structure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Scale-1 feature maps are from the middle layer of the backbone subnetwork, which has the largest resolution (38×38) in order to handle the small objects in an image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104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Half and Reusing </a:t>
            </a:r>
            <a:r>
              <a:rPr lang="en-US" altLang="zh-TW" dirty="0" smtClean="0"/>
              <a:t>Half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SSD </a:t>
            </a:r>
            <a:r>
              <a:rPr lang="en-US" altLang="zh-TW" dirty="0" smtClean="0"/>
              <a:t>each </a:t>
            </a:r>
            <a:r>
              <a:rPr lang="en-US" altLang="zh-TW" dirty="0"/>
              <a:t>later scale is directly transited from the adjacent previous scale. We propose the </a:t>
            </a:r>
            <a:r>
              <a:rPr lang="en-US" altLang="zh-TW" dirty="0">
                <a:solidFill>
                  <a:srgbClr val="FFC000"/>
                </a:solidFill>
              </a:rPr>
              <a:t>dense structure for </a:t>
            </a:r>
            <a:r>
              <a:rPr lang="en-US" altLang="zh-TW" dirty="0" smtClean="0">
                <a:solidFill>
                  <a:srgbClr val="FFC000"/>
                </a:solidFill>
              </a:rPr>
              <a:t>prediction</a:t>
            </a:r>
            <a:r>
              <a:rPr lang="en-US" altLang="zh-TW" dirty="0"/>
              <a:t>, which fuses multi-scale information for each scale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half of the feature maps are </a:t>
            </a:r>
            <a:r>
              <a:rPr lang="en-US" altLang="zh-TW" dirty="0">
                <a:solidFill>
                  <a:srgbClr val="FFC000"/>
                </a:solidFill>
              </a:rPr>
              <a:t>learned from the previous scale</a:t>
            </a:r>
            <a:r>
              <a:rPr lang="en-US" altLang="zh-TW" dirty="0"/>
              <a:t> with a series of </a:t>
            </a:r>
            <a:r>
              <a:rPr lang="en-US" altLang="zh-TW" dirty="0" err="1"/>
              <a:t>conv</a:t>
            </a:r>
            <a:r>
              <a:rPr lang="en-US" altLang="zh-TW" dirty="0"/>
              <a:t>-layers, while the remaining half feature maps </a:t>
            </a:r>
            <a:r>
              <a:rPr lang="en-US" altLang="zh-TW" dirty="0">
                <a:solidFill>
                  <a:srgbClr val="FFC000"/>
                </a:solidFill>
              </a:rPr>
              <a:t>are directly down-sampled from </a:t>
            </a:r>
            <a:r>
              <a:rPr lang="en-US" altLang="zh-TW" dirty="0"/>
              <a:t>the contiguous high-resolution feature maps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8643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Learning Half and Reusing Half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</a:t>
            </a:r>
            <a:r>
              <a:rPr lang="en-US" altLang="zh-TW" dirty="0">
                <a:solidFill>
                  <a:srgbClr val="FFC000"/>
                </a:solidFill>
              </a:rPr>
              <a:t>pooling layer is placed before the 1×1 </a:t>
            </a:r>
            <a:r>
              <a:rPr lang="en-US" altLang="zh-TW" dirty="0" err="1">
                <a:solidFill>
                  <a:srgbClr val="FFC000"/>
                </a:solidFill>
              </a:rPr>
              <a:t>conv</a:t>
            </a:r>
            <a:r>
              <a:rPr lang="en-US" altLang="zh-TW" dirty="0">
                <a:solidFill>
                  <a:srgbClr val="FFC000"/>
                </a:solidFill>
              </a:rPr>
              <a:t>-layer </a:t>
            </a:r>
            <a:r>
              <a:rPr lang="en-US" altLang="zh-TW" dirty="0"/>
              <a:t>for the consideration of reducing computing </a:t>
            </a:r>
            <a:r>
              <a:rPr lang="en-US" altLang="zh-TW" dirty="0" smtClean="0"/>
              <a:t>cost</a:t>
            </a:r>
          </a:p>
          <a:p>
            <a:r>
              <a:rPr lang="en-US" altLang="zh-TW" dirty="0"/>
              <a:t>For each scale, </a:t>
            </a:r>
            <a:r>
              <a:rPr lang="en-US" altLang="zh-TW" dirty="0">
                <a:solidFill>
                  <a:srgbClr val="FFC000"/>
                </a:solidFill>
              </a:rPr>
              <a:t>we only learn half of new feature maps and reuse the remaining half of the previous ones.</a:t>
            </a:r>
            <a:r>
              <a:rPr lang="en-US" altLang="zh-TW" dirty="0"/>
              <a:t> This dense prediction structure can yield more accurate results with fewer parameters than the plain </a:t>
            </a:r>
            <a:r>
              <a:rPr lang="en-US" altLang="zh-TW" dirty="0" smtClean="0"/>
              <a:t>structure.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6577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Experiments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PASCAL VOC 2007, 2012 and MS COCO datasets that have 20, 20, 80 object categories respectively. Object detection performance is measured </a:t>
            </a:r>
            <a:r>
              <a:rPr lang="en-US" altLang="zh-TW" dirty="0">
                <a:solidFill>
                  <a:srgbClr val="FFC000"/>
                </a:solidFill>
              </a:rPr>
              <a:t>by mean Average Precision </a:t>
            </a:r>
            <a:r>
              <a:rPr lang="en-US" altLang="zh-TW" dirty="0"/>
              <a:t>(</a:t>
            </a:r>
            <a:r>
              <a:rPr lang="en-US" altLang="zh-TW" dirty="0" err="1"/>
              <a:t>mAP</a:t>
            </a:r>
            <a:r>
              <a:rPr lang="en-US" altLang="zh-TW" dirty="0"/>
              <a:t>).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4832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Ablation Study on PASCAL VOC2007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12" y="2222287"/>
            <a:ext cx="6115050" cy="29622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95149" y="2868328"/>
            <a:ext cx="1751798" cy="9625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7382577" y="2473693"/>
            <a:ext cx="21259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More parameters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5519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Effectiveness of Design Principles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Proposal-free </a:t>
            </a:r>
            <a:r>
              <a:rPr lang="en-US" altLang="zh-TW" sz="2000" dirty="0" smtClean="0"/>
              <a:t>Framework:</a:t>
            </a:r>
          </a:p>
          <a:p>
            <a:pPr lvl="1"/>
            <a:r>
              <a:rPr lang="en-US" altLang="zh-TW" sz="2000" dirty="0"/>
              <a:t>We tried to </a:t>
            </a:r>
            <a:r>
              <a:rPr lang="en-US" altLang="zh-TW" sz="2000" dirty="0">
                <a:solidFill>
                  <a:srgbClr val="FFC000"/>
                </a:solidFill>
              </a:rPr>
              <a:t>train object detectors from scratch using the proposal-based framework</a:t>
            </a:r>
            <a:r>
              <a:rPr lang="en-US" altLang="zh-TW" sz="2000" dirty="0"/>
              <a:t> such as Faster R-CNN and R-FCN. However, the training process </a:t>
            </a:r>
            <a:r>
              <a:rPr lang="en-US" altLang="zh-TW" sz="2000" dirty="0">
                <a:solidFill>
                  <a:srgbClr val="FFC000"/>
                </a:solidFill>
              </a:rPr>
              <a:t>failed to converge</a:t>
            </a:r>
            <a:r>
              <a:rPr lang="en-US" altLang="zh-TW" sz="2000" dirty="0"/>
              <a:t> for all the network structures we attempted (</a:t>
            </a:r>
            <a:r>
              <a:rPr lang="en-US" altLang="zh-TW" sz="2000" dirty="0" err="1"/>
              <a:t>VGGNet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ResNet</a:t>
            </a:r>
            <a:r>
              <a:rPr lang="en-US" altLang="zh-TW" sz="2000" dirty="0"/>
              <a:t>, </a:t>
            </a:r>
            <a:r>
              <a:rPr lang="en-US" altLang="zh-TW" sz="2000" dirty="0" err="1"/>
              <a:t>DenseNet</a:t>
            </a:r>
            <a:r>
              <a:rPr lang="en-US" altLang="zh-TW" sz="2000" dirty="0" smtClean="0"/>
              <a:t>).</a:t>
            </a:r>
          </a:p>
          <a:p>
            <a:pPr lvl="1"/>
            <a:r>
              <a:rPr lang="en-US" altLang="zh-TW" sz="2000" dirty="0"/>
              <a:t>We further tried to train object detectors using the proposal-free framework SSD. The training converged </a:t>
            </a:r>
            <a:r>
              <a:rPr lang="en-US" altLang="zh-TW" sz="2000" dirty="0">
                <a:solidFill>
                  <a:srgbClr val="FFC000"/>
                </a:solidFill>
              </a:rPr>
              <a:t>successfully but gives much worse results (69.6% for VGG), compared with the case fine-tuning from pre-trained model (75.8%)</a:t>
            </a:r>
            <a:r>
              <a:rPr lang="en-US" altLang="zh-TW" sz="2000" dirty="0"/>
              <a:t>, </a:t>
            </a:r>
            <a:r>
              <a:rPr lang="en-US" altLang="zh-TW" sz="2000" dirty="0" smtClean="0">
                <a:solidFill>
                  <a:srgbClr val="92D050"/>
                </a:solidFill>
              </a:rPr>
              <a:t>This </a:t>
            </a:r>
            <a:r>
              <a:rPr lang="en-US" altLang="zh-TW" sz="2000" dirty="0">
                <a:solidFill>
                  <a:srgbClr val="92D050"/>
                </a:solidFill>
              </a:rPr>
              <a:t>experiment validates our design principle to choose a proposal-free framework.</a:t>
            </a:r>
            <a:endParaRPr lang="zh-TW" altLang="en-US" sz="20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5229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Deep supervision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Deep </a:t>
            </a:r>
            <a:r>
              <a:rPr lang="en-US" altLang="zh-TW" sz="2000" dirty="0" smtClean="0"/>
              <a:t>Supervision:</a:t>
            </a:r>
          </a:p>
          <a:p>
            <a:pPr lvl="1"/>
            <a:r>
              <a:rPr lang="en-US" altLang="zh-TW" sz="2000" dirty="0" smtClean="0"/>
              <a:t>We </a:t>
            </a:r>
            <a:r>
              <a:rPr lang="en-US" altLang="zh-TW" sz="2000" dirty="0"/>
              <a:t>then tried to </a:t>
            </a:r>
            <a:r>
              <a:rPr lang="en-US" altLang="zh-TW" sz="2000" dirty="0">
                <a:solidFill>
                  <a:srgbClr val="FFC000"/>
                </a:solidFill>
              </a:rPr>
              <a:t>train object detectors from scratch with deep supervision. Our DSOD300 achieves 77.7% </a:t>
            </a:r>
            <a:r>
              <a:rPr lang="en-US" altLang="zh-TW" sz="2000" dirty="0" err="1">
                <a:solidFill>
                  <a:srgbClr val="FFC000"/>
                </a:solidFill>
              </a:rPr>
              <a:t>mAP</a:t>
            </a:r>
            <a:r>
              <a:rPr lang="en-US" altLang="zh-TW" sz="2000" dirty="0"/>
              <a:t>, which is much better than the SSD300S that is </a:t>
            </a:r>
            <a:r>
              <a:rPr lang="en-US" altLang="zh-TW" sz="2000" dirty="0">
                <a:solidFill>
                  <a:srgbClr val="FFC000"/>
                </a:solidFill>
              </a:rPr>
              <a:t>trained from scratch using VGG16 (69.6%) </a:t>
            </a:r>
            <a:r>
              <a:rPr lang="en-US" altLang="zh-TW" sz="2000" dirty="0"/>
              <a:t>without deep supervision. It is also </a:t>
            </a:r>
            <a:r>
              <a:rPr lang="en-US" altLang="zh-TW" sz="2000" dirty="0">
                <a:solidFill>
                  <a:srgbClr val="FFC000"/>
                </a:solidFill>
              </a:rPr>
              <a:t>much better than the fine-tuned results by SSD300 (75.8%). </a:t>
            </a:r>
            <a:r>
              <a:rPr lang="en-US" altLang="zh-TW" sz="2000" dirty="0" smtClean="0"/>
              <a:t> 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98757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245058"/>
            <a:ext cx="10571998" cy="970450"/>
          </a:xfrm>
        </p:spPr>
        <p:txBody>
          <a:bodyPr/>
          <a:lstStyle/>
          <a:p>
            <a:r>
              <a:rPr lang="en-US" altLang="zh-TW" dirty="0"/>
              <a:t>Transition w/o Pooling </a:t>
            </a:r>
            <a:r>
              <a:rPr lang="en-US" altLang="zh-TW" dirty="0" smtClean="0"/>
              <a:t>Layer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35832" y="730283"/>
            <a:ext cx="10554574" cy="3636511"/>
          </a:xfrm>
        </p:spPr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network structure with the Transition w/o pooling layer brings 1.7% performance gain, which validates the effectiveness of this layer.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06993"/>
            <a:ext cx="12287875" cy="385100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7392202" y="268618"/>
            <a:ext cx="462177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>
                <a:solidFill>
                  <a:srgbClr val="002060"/>
                </a:solidFill>
              </a:rPr>
              <a:t>DS/A-B-K-theta</a:t>
            </a:r>
          </a:p>
          <a:p>
            <a:r>
              <a:rPr lang="en-US" altLang="zh-TW" dirty="0" smtClean="0">
                <a:solidFill>
                  <a:srgbClr val="002060"/>
                </a:solidFill>
              </a:rPr>
              <a:t>A = </a:t>
            </a:r>
            <a:r>
              <a:rPr lang="en-US" altLang="zh-TW" dirty="0" err="1" smtClean="0">
                <a:solidFill>
                  <a:srgbClr val="002060"/>
                </a:solidFill>
              </a:rPr>
              <a:t>num</a:t>
            </a:r>
            <a:r>
              <a:rPr lang="en-US" altLang="zh-TW" dirty="0" smtClean="0">
                <a:solidFill>
                  <a:srgbClr val="002060"/>
                </a:solidFill>
              </a:rPr>
              <a:t> of channel in 1</a:t>
            </a:r>
            <a:r>
              <a:rPr lang="en-US" altLang="zh-TW" baseline="30000" dirty="0" smtClean="0">
                <a:solidFill>
                  <a:srgbClr val="002060"/>
                </a:solidFill>
              </a:rPr>
              <a:t>st</a:t>
            </a:r>
            <a:r>
              <a:rPr lang="en-US" altLang="zh-TW" dirty="0" smtClean="0">
                <a:solidFill>
                  <a:srgbClr val="002060"/>
                </a:solidFill>
              </a:rPr>
              <a:t> </a:t>
            </a:r>
            <a:r>
              <a:rPr lang="en-US" altLang="zh-TW" dirty="0" err="1" smtClean="0">
                <a:solidFill>
                  <a:srgbClr val="002060"/>
                </a:solidFill>
              </a:rPr>
              <a:t>conv</a:t>
            </a:r>
            <a:endParaRPr lang="en-US" altLang="zh-TW" dirty="0" smtClean="0">
              <a:solidFill>
                <a:srgbClr val="002060"/>
              </a:solidFill>
            </a:endParaRPr>
          </a:p>
          <a:p>
            <a:r>
              <a:rPr lang="en-US" altLang="zh-TW" dirty="0" smtClean="0">
                <a:solidFill>
                  <a:srgbClr val="002060"/>
                </a:solidFill>
              </a:rPr>
              <a:t>B = </a:t>
            </a:r>
            <a:r>
              <a:rPr lang="en-US" altLang="zh-TW" dirty="0" err="1" smtClean="0">
                <a:solidFill>
                  <a:srgbClr val="002060"/>
                </a:solidFill>
              </a:rPr>
              <a:t>num</a:t>
            </a:r>
            <a:r>
              <a:rPr lang="en-US" altLang="zh-TW" dirty="0" smtClean="0">
                <a:solidFill>
                  <a:srgbClr val="002060"/>
                </a:solidFill>
              </a:rPr>
              <a:t> of channel in each bottle neck</a:t>
            </a:r>
          </a:p>
          <a:p>
            <a:r>
              <a:rPr lang="en-US" altLang="zh-TW" dirty="0" smtClean="0">
                <a:solidFill>
                  <a:srgbClr val="002060"/>
                </a:solidFill>
              </a:rPr>
              <a:t>K = growth rate</a:t>
            </a:r>
          </a:p>
          <a:p>
            <a:r>
              <a:rPr lang="en-US" altLang="zh-TW" dirty="0" smtClean="0">
                <a:solidFill>
                  <a:srgbClr val="002060"/>
                </a:solidFill>
              </a:rPr>
              <a:t>Theta = factor in layer</a:t>
            </a:r>
            <a:endParaRPr lang="zh-TW" alt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272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Stem Block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591" y="1904699"/>
            <a:ext cx="9915525" cy="11620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8591" y="1904699"/>
            <a:ext cx="9915525" cy="241735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58590" y="2560752"/>
            <a:ext cx="9915525" cy="241735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483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Dense prediction structure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We analyze the dense prediction structure from three aspects: </a:t>
            </a:r>
            <a:r>
              <a:rPr lang="en-US" altLang="zh-TW" dirty="0">
                <a:solidFill>
                  <a:srgbClr val="FFC000"/>
                </a:solidFill>
              </a:rPr>
              <a:t>speed, accuracy and </a:t>
            </a:r>
            <a:r>
              <a:rPr lang="en-US" altLang="zh-TW" dirty="0" smtClean="0">
                <a:solidFill>
                  <a:srgbClr val="FFC000"/>
                </a:solidFill>
              </a:rPr>
              <a:t>parameters.</a:t>
            </a:r>
          </a:p>
          <a:p>
            <a:r>
              <a:rPr lang="en-US" altLang="zh-TW" dirty="0"/>
              <a:t>DSOD with dense front-end structure runs slightly lower than the plain </a:t>
            </a:r>
            <a:r>
              <a:rPr lang="en-US" altLang="zh-TW" dirty="0" smtClean="0"/>
              <a:t>structure</a:t>
            </a:r>
          </a:p>
          <a:p>
            <a:pPr marL="457200" lvl="1" indent="0">
              <a:buNone/>
            </a:pPr>
            <a:r>
              <a:rPr lang="en-US" altLang="zh-TW" dirty="0"/>
              <a:t>=&gt;due to the overhead from additional down-sampling blocks</a:t>
            </a:r>
          </a:p>
          <a:p>
            <a:pPr marL="457200" lvl="1" indent="0">
              <a:buNone/>
            </a:pPr>
            <a:r>
              <a:rPr lang="en-US" altLang="zh-TW" dirty="0"/>
              <a:t>the dense structure improves </a:t>
            </a:r>
            <a:r>
              <a:rPr lang="en-US" altLang="zh-TW" dirty="0" err="1"/>
              <a:t>mAP</a:t>
            </a:r>
            <a:r>
              <a:rPr lang="en-US" altLang="zh-TW" dirty="0"/>
              <a:t> from 77.3% to 77.7%, while reduces the parameters from 18.2M to 14.8M</a:t>
            </a:r>
            <a:endParaRPr lang="en-US" altLang="zh-TW" dirty="0" smtClean="0"/>
          </a:p>
          <a:p>
            <a:r>
              <a:rPr lang="en-US" altLang="zh-TW" dirty="0"/>
              <a:t>We also tried to replace the prediction layers in </a:t>
            </a:r>
            <a:r>
              <a:rPr lang="en-US" altLang="zh-TW" dirty="0">
                <a:solidFill>
                  <a:srgbClr val="FFC000"/>
                </a:solidFill>
              </a:rPr>
              <a:t>SSD with the proposed dense prediction layers.</a:t>
            </a:r>
            <a:r>
              <a:rPr lang="en-US" altLang="zh-TW" dirty="0"/>
              <a:t> The accuracy on VOC 2007 test set can be improved from 75.8% (original SSD) to 76.1% (with pre-trained models), and 69.6% to 70.4% (w/o pre-trained models), </a:t>
            </a:r>
            <a:r>
              <a:rPr lang="en-US" altLang="zh-TW" dirty="0" smtClean="0"/>
              <a:t>when using the VGG-16 models as backbone.</a:t>
            </a:r>
          </a:p>
          <a:p>
            <a:pPr marL="457200" lvl="1" indent="0">
              <a:buNone/>
            </a:pPr>
            <a:endParaRPr lang="en-US" altLang="zh-TW" dirty="0" smtClean="0"/>
          </a:p>
          <a:p>
            <a:pPr marL="457200" lvl="1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5310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Abstract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 smtClean="0"/>
              <a:t>Previous </a:t>
            </a:r>
            <a:r>
              <a:rPr lang="en-US" altLang="zh-TW" sz="2000" dirty="0"/>
              <a:t>efforts in this direction </a:t>
            </a:r>
            <a:r>
              <a:rPr lang="en-US" altLang="zh-TW" sz="2000" dirty="0">
                <a:solidFill>
                  <a:srgbClr val="FFC000"/>
                </a:solidFill>
              </a:rPr>
              <a:t>mostly failed</a:t>
            </a:r>
            <a:r>
              <a:rPr lang="en-US" altLang="zh-TW" sz="2000" dirty="0"/>
              <a:t> due to much more complicated loss functions and limited training data in object </a:t>
            </a:r>
            <a:r>
              <a:rPr lang="en-US" altLang="zh-TW" sz="2000" dirty="0" smtClean="0"/>
              <a:t>detection.</a:t>
            </a:r>
          </a:p>
          <a:p>
            <a:pPr marL="0" indent="0">
              <a:buNone/>
            </a:pPr>
            <a:endParaRPr lang="en-US" altLang="zh-TW" sz="2000" dirty="0" smtClean="0"/>
          </a:p>
          <a:p>
            <a:r>
              <a:rPr lang="en-US" altLang="zh-TW" sz="2000" dirty="0">
                <a:solidFill>
                  <a:srgbClr val="FFC000"/>
                </a:solidFill>
              </a:rPr>
              <a:t>we contribute a set of design principles for training object detectors from scratch</a:t>
            </a:r>
            <a:r>
              <a:rPr lang="en-US" altLang="zh-TW" sz="2000" dirty="0" smtClean="0">
                <a:solidFill>
                  <a:srgbClr val="FFC000"/>
                </a:solidFill>
              </a:rPr>
              <a:t>.</a:t>
            </a:r>
          </a:p>
          <a:p>
            <a:pPr marL="0" indent="0">
              <a:buNone/>
            </a:pPr>
            <a:endParaRPr lang="en-US" altLang="zh-TW" sz="2000" dirty="0" smtClean="0">
              <a:solidFill>
                <a:srgbClr val="FFC000"/>
              </a:solidFill>
            </a:endParaRPr>
          </a:p>
          <a:p>
            <a:r>
              <a:rPr lang="en-US" altLang="zh-TW" sz="2000" dirty="0"/>
              <a:t>One of the key findings is that </a:t>
            </a:r>
            <a:r>
              <a:rPr lang="en-US" altLang="zh-TW" sz="2000" dirty="0">
                <a:solidFill>
                  <a:srgbClr val="FFC000"/>
                </a:solidFill>
              </a:rPr>
              <a:t>deep supervision</a:t>
            </a:r>
            <a:r>
              <a:rPr lang="en-US" altLang="zh-TW" sz="2000" dirty="0"/>
              <a:t>, enabled by dense layer-wise connections, plays a critical role in learning a good detector. </a:t>
            </a:r>
            <a:endParaRPr lang="zh-TW" altLang="en-US" sz="2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33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What if pre-training on ImageNet?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It </a:t>
            </a:r>
            <a:r>
              <a:rPr lang="en-US" altLang="zh-TW" dirty="0"/>
              <a:t>is interesting to see the performance of DSOD with backbone network </a:t>
            </a:r>
            <a:r>
              <a:rPr lang="en-US" altLang="zh-TW" dirty="0" err="1"/>
              <a:t>pretrained</a:t>
            </a:r>
            <a:r>
              <a:rPr lang="en-US" altLang="zh-TW" dirty="0"/>
              <a:t> on ImageNet. </a:t>
            </a:r>
            <a:endParaRPr lang="en-US" altLang="zh-TW" dirty="0" smtClean="0"/>
          </a:p>
          <a:p>
            <a:r>
              <a:rPr lang="en-US" altLang="zh-TW" dirty="0" smtClean="0"/>
              <a:t>We </a:t>
            </a:r>
            <a:r>
              <a:rPr lang="en-US" altLang="zh-TW" dirty="0"/>
              <a:t>trained one lite backbone network DS/64-12-16-1 on ImageNet, which obtains 66.8% top-1 accuracy and 87.8% top-5 accuracy on the </a:t>
            </a:r>
            <a:r>
              <a:rPr lang="en-US" altLang="zh-TW" dirty="0" err="1"/>
              <a:t>validationset</a:t>
            </a:r>
            <a:r>
              <a:rPr lang="en-US" altLang="zh-TW" dirty="0"/>
              <a:t> (slightly worse than VGG-16). </a:t>
            </a:r>
            <a:endParaRPr lang="en-US" altLang="zh-TW" dirty="0" smtClean="0"/>
          </a:p>
          <a:p>
            <a:r>
              <a:rPr lang="en-US" altLang="zh-TW" dirty="0" smtClean="0"/>
              <a:t>After </a:t>
            </a:r>
            <a:r>
              <a:rPr lang="en-US" altLang="zh-TW" dirty="0"/>
              <a:t>fine-tuning the whole detection framework on “07+12” </a:t>
            </a:r>
            <a:r>
              <a:rPr lang="en-US" altLang="zh-TW" dirty="0" err="1"/>
              <a:t>trainval</a:t>
            </a:r>
            <a:r>
              <a:rPr lang="en-US" altLang="zh-TW" dirty="0"/>
              <a:t> set, we </a:t>
            </a:r>
            <a:r>
              <a:rPr lang="en-US" altLang="zh-TW" dirty="0">
                <a:solidFill>
                  <a:srgbClr val="FFC000"/>
                </a:solidFill>
              </a:rPr>
              <a:t>achieve 70.3% </a:t>
            </a:r>
            <a:r>
              <a:rPr lang="en-US" altLang="zh-TW" dirty="0" err="1"/>
              <a:t>mAP</a:t>
            </a:r>
            <a:r>
              <a:rPr lang="en-US" altLang="zh-TW" dirty="0"/>
              <a:t> on the VOC 2007 test-set. </a:t>
            </a:r>
            <a:endParaRPr lang="en-US" altLang="zh-TW" dirty="0" smtClean="0"/>
          </a:p>
          <a:p>
            <a:r>
              <a:rPr lang="en-US" altLang="zh-TW" dirty="0" smtClean="0"/>
              <a:t>The </a:t>
            </a:r>
            <a:r>
              <a:rPr lang="en-US" altLang="zh-TW" dirty="0"/>
              <a:t>corresponding training-from-scratch solution achieves </a:t>
            </a:r>
            <a:r>
              <a:rPr lang="en-US" altLang="zh-TW" dirty="0">
                <a:solidFill>
                  <a:srgbClr val="FFC000"/>
                </a:solidFill>
              </a:rPr>
              <a:t>70.7% accuracy</a:t>
            </a:r>
            <a:r>
              <a:rPr lang="en-US" altLang="zh-TW" dirty="0"/>
              <a:t>, which is even slightly </a:t>
            </a:r>
            <a:r>
              <a:rPr lang="en-US" altLang="zh-TW" dirty="0" smtClean="0"/>
              <a:t>better</a:t>
            </a:r>
            <a:r>
              <a:rPr lang="zh-TW" altLang="en-US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47743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Runtime Analysis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/>
              <a:t>With 300×300 input, our full DSOD can process an image in </a:t>
            </a:r>
            <a:r>
              <a:rPr lang="en-US" altLang="zh-TW" dirty="0">
                <a:solidFill>
                  <a:srgbClr val="FFC000"/>
                </a:solidFill>
              </a:rPr>
              <a:t>48.6ms (20.6 fps) on a single Titan X GPU with the plain </a:t>
            </a:r>
            <a:r>
              <a:rPr lang="en-US" altLang="zh-TW" dirty="0"/>
              <a:t>prediction structure, and </a:t>
            </a:r>
            <a:r>
              <a:rPr lang="en-US" altLang="zh-TW" dirty="0">
                <a:solidFill>
                  <a:srgbClr val="FFC000"/>
                </a:solidFill>
              </a:rPr>
              <a:t>57.5ms (17.4 fps) with the dense</a:t>
            </a:r>
            <a:r>
              <a:rPr lang="en-US" altLang="zh-TW" dirty="0"/>
              <a:t> prediction structure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As a comparison, </a:t>
            </a:r>
            <a:r>
              <a:rPr lang="en-US" altLang="zh-TW" dirty="0">
                <a:solidFill>
                  <a:srgbClr val="FFC000"/>
                </a:solidFill>
              </a:rPr>
              <a:t>R-FCN runs at 90ms (11 fps) for ResNet-50 and 110ms (9 fps) for ResNet-101.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FFC000"/>
                </a:solidFill>
              </a:rPr>
              <a:t>The SSD300∗ runs at 82.6ms (12.1 fps) for ResNet-101 and 21.7ms (46 fps) for </a:t>
            </a:r>
            <a:r>
              <a:rPr lang="en-US" altLang="zh-TW" dirty="0" err="1">
                <a:solidFill>
                  <a:srgbClr val="FFC000"/>
                </a:solidFill>
              </a:rPr>
              <a:t>VGGNet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r>
              <a:rPr lang="en-US" altLang="zh-TW" dirty="0"/>
              <a:t>about only 1/2 parameters to SSD300 with </a:t>
            </a:r>
            <a:r>
              <a:rPr lang="en-US" altLang="zh-TW" dirty="0" err="1"/>
              <a:t>VGGNet</a:t>
            </a:r>
            <a:r>
              <a:rPr lang="en-US" altLang="zh-TW" dirty="0"/>
              <a:t>,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1/4 </a:t>
            </a:r>
            <a:r>
              <a:rPr lang="en-US" altLang="zh-TW" dirty="0"/>
              <a:t>to SSD300 with ResNet-101</a:t>
            </a:r>
            <a:r>
              <a:rPr lang="en-US" altLang="zh-TW" dirty="0" smtClean="0"/>
              <a:t>,</a:t>
            </a:r>
          </a:p>
          <a:p>
            <a:pPr marL="0" indent="0">
              <a:buNone/>
            </a:pPr>
            <a:r>
              <a:rPr lang="en-US" altLang="zh-TW" dirty="0" smtClean="0"/>
              <a:t> </a:t>
            </a:r>
            <a:r>
              <a:rPr lang="en-US" altLang="zh-TW" dirty="0"/>
              <a:t>1/4 to R-FCN with ResNet-101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1/10 </a:t>
            </a:r>
            <a:r>
              <a:rPr lang="en-US" altLang="zh-TW" dirty="0"/>
              <a:t>to Faster R-CNN with </a:t>
            </a:r>
            <a:r>
              <a:rPr lang="en-US" altLang="zh-TW" dirty="0" err="1"/>
              <a:t>VGGNet</a:t>
            </a:r>
            <a:r>
              <a:rPr lang="en-US" altLang="zh-TW" dirty="0"/>
              <a:t>.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>
                <a:solidFill>
                  <a:srgbClr val="FFC000"/>
                </a:solidFill>
              </a:rPr>
              <a:t>A </a:t>
            </a:r>
            <a:r>
              <a:rPr lang="en-US" altLang="zh-TW" dirty="0">
                <a:solidFill>
                  <a:srgbClr val="FFC000"/>
                </a:solidFill>
              </a:rPr>
              <a:t>lite-version of DSOD (10.4M parameters, w/o any speed optimization) can run 25.8 fps with only 1% </a:t>
            </a:r>
            <a:r>
              <a:rPr lang="en-US" altLang="zh-TW" dirty="0" err="1">
                <a:solidFill>
                  <a:srgbClr val="FFC000"/>
                </a:solidFill>
              </a:rPr>
              <a:t>mAP</a:t>
            </a:r>
            <a:r>
              <a:rPr lang="en-US" altLang="zh-TW" dirty="0">
                <a:solidFill>
                  <a:srgbClr val="FFC000"/>
                </a:solidFill>
              </a:rPr>
              <a:t> drops.</a:t>
            </a:r>
            <a:endParaRPr lang="zh-TW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789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Results on PASCAL VOC2007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Dataset : VOC 2007 </a:t>
            </a:r>
            <a:r>
              <a:rPr lang="en-US" altLang="zh-TW" dirty="0" err="1"/>
              <a:t>trainval</a:t>
            </a:r>
            <a:r>
              <a:rPr lang="en-US" altLang="zh-TW" dirty="0"/>
              <a:t> and VOC </a:t>
            </a:r>
            <a:r>
              <a:rPr lang="en-US" altLang="zh-TW" dirty="0" smtClean="0"/>
              <a:t>2012 </a:t>
            </a:r>
            <a:r>
              <a:rPr lang="en-US" altLang="zh-TW" dirty="0" err="1"/>
              <a:t>trainval</a:t>
            </a:r>
            <a:r>
              <a:rPr lang="en-US" altLang="zh-TW" dirty="0"/>
              <a:t> (“07+12</a:t>
            </a:r>
            <a:r>
              <a:rPr lang="en-US" altLang="zh-TW" dirty="0" smtClean="0"/>
              <a:t>”)</a:t>
            </a:r>
          </a:p>
          <a:p>
            <a:r>
              <a:rPr lang="en-US" altLang="zh-TW" dirty="0" err="1" smtClean="0"/>
              <a:t>Batchsize</a:t>
            </a:r>
            <a:r>
              <a:rPr lang="en-US" altLang="zh-TW" dirty="0" smtClean="0"/>
              <a:t> : 128 (8GPU server ,each with 12GB memory)</a:t>
            </a:r>
          </a:p>
          <a:p>
            <a:r>
              <a:rPr lang="en-US" altLang="zh-TW" dirty="0" smtClean="0"/>
              <a:t>Learning rate:  0.1(</a:t>
            </a:r>
            <a:r>
              <a:rPr lang="en-US" altLang="zh-TW" dirty="0" err="1" smtClean="0"/>
              <a:t>init</a:t>
            </a:r>
            <a:r>
              <a:rPr lang="en-US" altLang="zh-TW" dirty="0" smtClean="0"/>
              <a:t>) ,an then divided by 10 after every 20K iteration</a:t>
            </a:r>
          </a:p>
          <a:p>
            <a:r>
              <a:rPr lang="en-US" altLang="zh-TW" dirty="0" err="1" smtClean="0"/>
              <a:t>Init</a:t>
            </a:r>
            <a:r>
              <a:rPr lang="en-US" altLang="zh-TW" dirty="0" smtClean="0"/>
              <a:t> : with “</a:t>
            </a:r>
            <a:r>
              <a:rPr lang="en-US" altLang="zh-TW" dirty="0" err="1" smtClean="0"/>
              <a:t>xavier</a:t>
            </a:r>
            <a:r>
              <a:rPr lang="en-US" altLang="zh-TW" dirty="0" smtClean="0"/>
              <a:t>”</a:t>
            </a:r>
          </a:p>
          <a:p>
            <a:pPr marL="0" indent="0">
              <a:buNone/>
            </a:pPr>
            <a:r>
              <a:rPr lang="en-US" altLang="zh-TW" dirty="0" smtClean="0"/>
              <a:t>Result:</a:t>
            </a:r>
          </a:p>
          <a:p>
            <a:pPr marL="0" indent="0">
              <a:buNone/>
            </a:pPr>
            <a:r>
              <a:rPr lang="en-US" altLang="zh-TW" dirty="0" smtClean="0"/>
              <a:t>	DSOD (plain): 77.3%</a:t>
            </a:r>
          </a:p>
          <a:p>
            <a:pPr marL="0" indent="0">
              <a:buNone/>
            </a:pPr>
            <a:r>
              <a:rPr lang="en-US" altLang="zh-TW" dirty="0" smtClean="0"/>
              <a:t>	SSD* :77.2%</a:t>
            </a:r>
          </a:p>
          <a:p>
            <a:pPr marL="0" indent="0">
              <a:buNone/>
            </a:pPr>
            <a:r>
              <a:rPr lang="en-US" altLang="zh-TW" dirty="0" smtClean="0"/>
              <a:t>	DSOD (dense): 77.7 ,Adding COCO</a:t>
            </a:r>
            <a:r>
              <a:rPr lang="zh-TW" altLang="en-US" dirty="0" smtClean="0"/>
              <a:t> </a:t>
            </a:r>
            <a:r>
              <a:rPr lang="en-US" altLang="zh-TW" dirty="0" smtClean="0"/>
              <a:t>as training data : 81.7%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7989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Result on Pascal VOC 2012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Dataset : VOC 2007 </a:t>
            </a:r>
            <a:r>
              <a:rPr lang="en-US" altLang="zh-TW" dirty="0" smtClean="0"/>
              <a:t>(all) </a:t>
            </a:r>
            <a:r>
              <a:rPr lang="en-US" altLang="zh-TW" dirty="0"/>
              <a:t>and VOC 2012 </a:t>
            </a:r>
            <a:r>
              <a:rPr lang="en-US" altLang="zh-TW" dirty="0" err="1"/>
              <a:t>trainval</a:t>
            </a:r>
            <a:r>
              <a:rPr lang="en-US" altLang="zh-TW" dirty="0"/>
              <a:t> (“07+12”)</a:t>
            </a:r>
          </a:p>
          <a:p>
            <a:r>
              <a:rPr lang="en-US" altLang="zh-TW" dirty="0" err="1"/>
              <a:t>Batchsize</a:t>
            </a:r>
            <a:r>
              <a:rPr lang="en-US" altLang="zh-TW" dirty="0"/>
              <a:t> : 128 (8GPU server ,each with 12GB memory)</a:t>
            </a:r>
          </a:p>
          <a:p>
            <a:r>
              <a:rPr lang="en-US" altLang="zh-TW" dirty="0"/>
              <a:t>Learning rate:  </a:t>
            </a:r>
            <a:r>
              <a:rPr lang="en-US" altLang="zh-TW" dirty="0" smtClean="0"/>
              <a:t>0.1(for the first 30K) </a:t>
            </a:r>
            <a:r>
              <a:rPr lang="en-US" altLang="zh-TW" dirty="0"/>
              <a:t>,an then divided by 10 after every 2</a:t>
            </a:r>
            <a:r>
              <a:rPr lang="en-US" altLang="zh-TW" dirty="0" smtClean="0"/>
              <a:t>0K iteration (110K)</a:t>
            </a:r>
            <a:endParaRPr lang="en-US" altLang="zh-TW" dirty="0"/>
          </a:p>
          <a:p>
            <a:r>
              <a:rPr lang="en-US" altLang="zh-TW" dirty="0" err="1"/>
              <a:t>Init</a:t>
            </a:r>
            <a:r>
              <a:rPr lang="en-US" altLang="zh-TW" dirty="0"/>
              <a:t> : with “</a:t>
            </a:r>
            <a:r>
              <a:rPr lang="en-US" altLang="zh-TW" dirty="0" err="1"/>
              <a:t>xavier</a:t>
            </a:r>
            <a:r>
              <a:rPr lang="en-US" altLang="zh-TW" dirty="0"/>
              <a:t>”</a:t>
            </a:r>
          </a:p>
          <a:p>
            <a:pPr marL="0" indent="0">
              <a:buNone/>
            </a:pPr>
            <a:r>
              <a:rPr lang="en-US" altLang="zh-TW" dirty="0"/>
              <a:t>Result:</a:t>
            </a:r>
          </a:p>
          <a:p>
            <a:pPr marL="0" indent="0">
              <a:buNone/>
            </a:pPr>
            <a:r>
              <a:rPr lang="en-US" altLang="zh-TW" dirty="0"/>
              <a:t>	DSOD (dense): </a:t>
            </a:r>
            <a:r>
              <a:rPr lang="en-US" altLang="zh-TW" dirty="0" smtClean="0"/>
              <a:t>76.7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4011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 on </a:t>
            </a:r>
            <a:r>
              <a:rPr lang="en-US" altLang="zh-TW" dirty="0" smtClean="0"/>
              <a:t>MS COCO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Dataset : </a:t>
            </a:r>
            <a:r>
              <a:rPr lang="en-US" altLang="zh-TW" dirty="0" smtClean="0"/>
              <a:t> 80K for training 40K validation 20K for </a:t>
            </a:r>
            <a:r>
              <a:rPr lang="en-US" altLang="zh-TW" dirty="0" err="1" smtClean="0"/>
              <a:t>trsting</a:t>
            </a:r>
            <a:r>
              <a:rPr lang="en-US" altLang="zh-TW" dirty="0" smtClean="0"/>
              <a:t> (training data: train + </a:t>
            </a:r>
            <a:r>
              <a:rPr lang="en-US" altLang="zh-TW" dirty="0" err="1" smtClean="0"/>
              <a:t>val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r>
              <a:rPr lang="en-US" altLang="zh-TW" dirty="0" err="1"/>
              <a:t>Batchsize</a:t>
            </a:r>
            <a:r>
              <a:rPr lang="en-US" altLang="zh-TW" dirty="0"/>
              <a:t> : 128 (8GPU server ,each with 12GB memory)</a:t>
            </a:r>
          </a:p>
          <a:p>
            <a:r>
              <a:rPr lang="en-US" altLang="zh-TW" dirty="0"/>
              <a:t>Learning rate:  0.1(for the first </a:t>
            </a:r>
            <a:r>
              <a:rPr lang="en-US" altLang="zh-TW" dirty="0" smtClean="0"/>
              <a:t>80K) </a:t>
            </a:r>
            <a:r>
              <a:rPr lang="en-US" altLang="zh-TW" dirty="0"/>
              <a:t>,an then divided by 10 after every </a:t>
            </a:r>
            <a:r>
              <a:rPr lang="en-US" altLang="zh-TW" dirty="0" smtClean="0"/>
              <a:t>60K </a:t>
            </a:r>
            <a:r>
              <a:rPr lang="en-US" altLang="zh-TW" dirty="0"/>
              <a:t>iteration </a:t>
            </a:r>
            <a:r>
              <a:rPr lang="en-US" altLang="zh-TW" dirty="0" smtClean="0"/>
              <a:t>(320K)</a:t>
            </a:r>
            <a:endParaRPr lang="en-US" altLang="zh-TW" dirty="0"/>
          </a:p>
          <a:p>
            <a:r>
              <a:rPr lang="en-US" altLang="zh-TW" dirty="0" err="1"/>
              <a:t>Init</a:t>
            </a:r>
            <a:r>
              <a:rPr lang="en-US" altLang="zh-TW" dirty="0"/>
              <a:t> : with “</a:t>
            </a:r>
            <a:r>
              <a:rPr lang="en-US" altLang="zh-TW" dirty="0" err="1"/>
              <a:t>xavier</a:t>
            </a:r>
            <a:r>
              <a:rPr lang="en-US" altLang="zh-TW" dirty="0"/>
              <a:t>”</a:t>
            </a:r>
          </a:p>
          <a:p>
            <a:pPr marL="0" indent="0">
              <a:buNone/>
            </a:pPr>
            <a:r>
              <a:rPr lang="en-US" altLang="zh-TW" dirty="0"/>
              <a:t>Result:</a:t>
            </a:r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zh-TW" altLang="en-US" dirty="0" smtClean="0"/>
              <a:t> </a:t>
            </a:r>
            <a:r>
              <a:rPr lang="en-US" altLang="zh-TW" dirty="0"/>
              <a:t>achieves: 29.3% / 47.3% </a:t>
            </a:r>
            <a:r>
              <a:rPr lang="en-US" altLang="zh-TW" dirty="0" smtClean="0"/>
              <a:t> outperforms </a:t>
            </a:r>
            <a:r>
              <a:rPr lang="en-US" altLang="zh-TW" dirty="0"/>
              <a:t>the baseline SSD300∗ with a large margin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00846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Interestingly, we observe that our result </a:t>
            </a:r>
            <a:r>
              <a:rPr lang="en-US" altLang="zh-TW" dirty="0">
                <a:solidFill>
                  <a:srgbClr val="FFC000"/>
                </a:solidFill>
              </a:rPr>
              <a:t>with 0.5 </a:t>
            </a:r>
            <a:r>
              <a:rPr lang="en-US" altLang="zh-TW" dirty="0" err="1">
                <a:solidFill>
                  <a:srgbClr val="FFC000"/>
                </a:solidFill>
              </a:rPr>
              <a:t>IoU</a:t>
            </a:r>
            <a:r>
              <a:rPr lang="en-US" altLang="zh-TW" dirty="0">
                <a:solidFill>
                  <a:srgbClr val="FFC000"/>
                </a:solidFill>
              </a:rPr>
              <a:t> is lower than R-FCN</a:t>
            </a:r>
            <a:r>
              <a:rPr lang="en-US" altLang="zh-TW" dirty="0"/>
              <a:t>,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but </a:t>
            </a:r>
            <a:r>
              <a:rPr lang="en-US" altLang="zh-TW" dirty="0"/>
              <a:t>our [0.5:0.95] result is better or comparable</a:t>
            </a:r>
            <a:r>
              <a:rPr lang="en-US" altLang="zh-TW" dirty="0" smtClean="0"/>
              <a:t>.</a:t>
            </a:r>
          </a:p>
          <a:p>
            <a:pPr marL="0" indent="0">
              <a:buNone/>
            </a:pPr>
            <a:r>
              <a:rPr lang="en-US" altLang="zh-TW" dirty="0" smtClean="0"/>
              <a:t>This </a:t>
            </a:r>
            <a:r>
              <a:rPr lang="en-US" altLang="zh-TW" dirty="0"/>
              <a:t>indicates that our predicted locations are more accurate than R-FCN under the larger overlap settings</a:t>
            </a:r>
            <a:r>
              <a:rPr lang="en-US" altLang="zh-TW" dirty="0" smtClean="0"/>
              <a:t>.</a:t>
            </a:r>
          </a:p>
          <a:p>
            <a:pPr marL="0" indent="0">
              <a:buNone/>
            </a:pPr>
            <a:r>
              <a:rPr lang="en-US" altLang="zh-TW" dirty="0" smtClean="0"/>
              <a:t> </a:t>
            </a:r>
            <a:r>
              <a:rPr lang="en-US" altLang="zh-TW" dirty="0"/>
              <a:t>It is reasonable that our small object detection precision is slightly lower than R-FCN since our </a:t>
            </a:r>
            <a:r>
              <a:rPr lang="en-US" altLang="zh-TW" dirty="0">
                <a:solidFill>
                  <a:srgbClr val="FFC000"/>
                </a:solidFill>
              </a:rPr>
              <a:t>input image size (300×300) is much smaller than R-FCN’s (∼ 600×1000).</a:t>
            </a:r>
            <a:r>
              <a:rPr lang="en-US" altLang="zh-TW" dirty="0"/>
              <a:t> Even with this disadvantage, our large object detection precision is still much better than R-FCN.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52721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3747" y="938076"/>
            <a:ext cx="10571998" cy="970450"/>
          </a:xfrm>
        </p:spPr>
        <p:txBody>
          <a:bodyPr/>
          <a:lstStyle/>
          <a:p>
            <a:r>
              <a:rPr lang="en-US" altLang="zh-TW" dirty="0"/>
              <a:t>Discussion 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Better Model Structure vs. More Training </a:t>
            </a:r>
            <a:r>
              <a:rPr lang="en-US" altLang="zh-TW" dirty="0" smtClean="0"/>
              <a:t>Data:</a:t>
            </a:r>
          </a:p>
          <a:p>
            <a:pPr lvl="1"/>
            <a:r>
              <a:rPr lang="en-US" altLang="zh-TW" dirty="0" smtClean="0"/>
              <a:t>Computer vision </a:t>
            </a:r>
            <a:r>
              <a:rPr lang="en-US" altLang="zh-TW" dirty="0"/>
              <a:t>tasks might be solved with deeper and larger neural networks backed with massive training data like </a:t>
            </a:r>
            <a:r>
              <a:rPr lang="en-US" altLang="zh-TW" dirty="0" smtClean="0"/>
              <a:t>ImageNet</a:t>
            </a:r>
          </a:p>
          <a:p>
            <a:pPr lvl="1"/>
            <a:r>
              <a:rPr lang="en-US" altLang="zh-TW" dirty="0" smtClean="0"/>
              <a:t> </a:t>
            </a:r>
            <a:r>
              <a:rPr lang="en-US" altLang="zh-TW" dirty="0"/>
              <a:t>We definitely agree that, under modest assumptions that </a:t>
            </a:r>
            <a:r>
              <a:rPr lang="en-US" altLang="zh-TW" dirty="0">
                <a:solidFill>
                  <a:srgbClr val="FFC000"/>
                </a:solidFill>
              </a:rPr>
              <a:t>given boundless training data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FFC000"/>
                </a:solidFill>
              </a:rPr>
              <a:t>unlimited computational power</a:t>
            </a:r>
            <a:r>
              <a:rPr lang="en-US" altLang="zh-TW" dirty="0"/>
              <a:t>, deep neural networks should perform extremely </a:t>
            </a:r>
            <a:r>
              <a:rPr lang="en-US" altLang="zh-TW" dirty="0" smtClean="0"/>
              <a:t>well.</a:t>
            </a:r>
          </a:p>
          <a:p>
            <a:pPr lvl="1"/>
            <a:r>
              <a:rPr lang="en-US" altLang="zh-TW" dirty="0"/>
              <a:t>our DSOD is only trained with 16,551 images on VOC 2007, but </a:t>
            </a:r>
            <a:r>
              <a:rPr lang="en-US" altLang="zh-TW" dirty="0">
                <a:solidFill>
                  <a:srgbClr val="FFC000"/>
                </a:solidFill>
              </a:rPr>
              <a:t>achieves competitive or even better performance than those models trained with 1.2 million + 16,551 images. </a:t>
            </a:r>
            <a:endParaRPr lang="en-US" altLang="zh-TW" dirty="0" smtClean="0">
              <a:solidFill>
                <a:srgbClr val="FFC000"/>
              </a:solidFill>
            </a:endParaRPr>
          </a:p>
          <a:p>
            <a:pPr lvl="1"/>
            <a:r>
              <a:rPr lang="en-US" altLang="zh-TW" dirty="0">
                <a:solidFill>
                  <a:srgbClr val="FFC000"/>
                </a:solidFill>
              </a:rPr>
              <a:t>training deep neural networks becomes more and more expensive. Thus a simple yet </a:t>
            </a:r>
            <a:r>
              <a:rPr lang="en-US" altLang="zh-TW" dirty="0" err="1">
                <a:solidFill>
                  <a:srgbClr val="FFC000"/>
                </a:solidFill>
              </a:rPr>
              <a:t>effi</a:t>
            </a:r>
            <a:r>
              <a:rPr lang="en-US" altLang="zh-TW" dirty="0">
                <a:solidFill>
                  <a:srgbClr val="FFC000"/>
                </a:solidFill>
              </a:rPr>
              <a:t>- </a:t>
            </a:r>
            <a:r>
              <a:rPr lang="en-US" altLang="zh-TW" dirty="0" err="1">
                <a:solidFill>
                  <a:srgbClr val="FFC000"/>
                </a:solidFill>
              </a:rPr>
              <a:t>cient</a:t>
            </a:r>
            <a:r>
              <a:rPr lang="en-US" altLang="zh-TW" dirty="0">
                <a:solidFill>
                  <a:srgbClr val="FFC000"/>
                </a:solidFill>
              </a:rPr>
              <a:t> approach becomes increasingly important.</a:t>
            </a:r>
            <a:endParaRPr lang="zh-TW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5394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training from scratch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First, there may be big domain differences from </a:t>
            </a:r>
            <a:r>
              <a:rPr lang="en-US" altLang="zh-TW" dirty="0" err="1"/>
              <a:t>pretrained</a:t>
            </a:r>
            <a:r>
              <a:rPr lang="en-US" altLang="zh-TW" dirty="0"/>
              <a:t> model domain to the target one. It is very </a:t>
            </a:r>
            <a:r>
              <a:rPr lang="en-US" altLang="zh-TW" dirty="0">
                <a:solidFill>
                  <a:srgbClr val="FFC000"/>
                </a:solidFill>
              </a:rPr>
              <a:t>difficult to transfer ImageNet model</a:t>
            </a:r>
            <a:r>
              <a:rPr lang="en-US" altLang="zh-TW" dirty="0"/>
              <a:t> to the domains of </a:t>
            </a:r>
            <a:r>
              <a:rPr lang="en-US" altLang="zh-TW" dirty="0">
                <a:solidFill>
                  <a:srgbClr val="FFC000"/>
                </a:solidFill>
              </a:rPr>
              <a:t>depth images</a:t>
            </a:r>
            <a:r>
              <a:rPr lang="en-US" altLang="zh-TW" dirty="0"/>
              <a:t>, </a:t>
            </a:r>
            <a:r>
              <a:rPr lang="en-US" altLang="zh-TW" dirty="0">
                <a:solidFill>
                  <a:srgbClr val="FFC000"/>
                </a:solidFill>
              </a:rPr>
              <a:t>multi-spectrum images, medical </a:t>
            </a:r>
            <a:r>
              <a:rPr lang="en-US" altLang="zh-TW" dirty="0" smtClean="0">
                <a:solidFill>
                  <a:srgbClr val="FFC000"/>
                </a:solidFill>
              </a:rPr>
              <a:t>images</a:t>
            </a:r>
            <a:r>
              <a:rPr lang="en-US" altLang="zh-TW" dirty="0" smtClean="0"/>
              <a:t>.</a:t>
            </a:r>
          </a:p>
          <a:p>
            <a:r>
              <a:rPr lang="en-US" altLang="zh-TW" dirty="0">
                <a:solidFill>
                  <a:srgbClr val="FFC000"/>
                </a:solidFill>
              </a:rPr>
              <a:t>what an amazing thing if we have a technique which can train object detector from scratch</a:t>
            </a:r>
            <a:r>
              <a:rPr lang="en-US" altLang="zh-TW" dirty="0"/>
              <a:t>. Second, model fine-tuning </a:t>
            </a:r>
            <a:r>
              <a:rPr lang="en-US" altLang="zh-TW" dirty="0">
                <a:solidFill>
                  <a:srgbClr val="FFC000"/>
                </a:solidFill>
              </a:rPr>
              <a:t>restricts the structure </a:t>
            </a:r>
            <a:r>
              <a:rPr lang="en-US" altLang="zh-TW" dirty="0"/>
              <a:t>design space for object detection networks. This is very critical for the deployment of deep neural networks models to resource-limited Internet-of-Things (</a:t>
            </a:r>
            <a:r>
              <a:rPr lang="en-US" altLang="zh-TW" dirty="0" err="1"/>
              <a:t>IoT</a:t>
            </a:r>
            <a:r>
              <a:rPr lang="en-US" altLang="zh-TW" dirty="0"/>
              <a:t>) scenario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6265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Compactness vs. Performance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It has often been reported that there is a trade-off between model compactness (in terms of the number of parameters) and performance. </a:t>
            </a:r>
            <a:endParaRPr lang="en-US" altLang="zh-TW" dirty="0" smtClean="0"/>
          </a:p>
          <a:p>
            <a:r>
              <a:rPr lang="en-US" altLang="zh-TW" dirty="0"/>
              <a:t>our smallest dense </a:t>
            </a:r>
            <a:r>
              <a:rPr lang="en-US" altLang="zh-TW" dirty="0" smtClean="0"/>
              <a:t>model achieves </a:t>
            </a:r>
            <a:r>
              <a:rPr lang="en-US" altLang="zh-TW" dirty="0">
                <a:solidFill>
                  <a:srgbClr val="FFC000"/>
                </a:solidFill>
              </a:rPr>
              <a:t>73.6% </a:t>
            </a:r>
            <a:r>
              <a:rPr lang="en-US" altLang="zh-TW" dirty="0" err="1">
                <a:solidFill>
                  <a:srgbClr val="FFC000"/>
                </a:solidFill>
              </a:rPr>
              <a:t>mAP</a:t>
            </a:r>
            <a:r>
              <a:rPr lang="en-US" altLang="zh-TW" dirty="0">
                <a:solidFill>
                  <a:srgbClr val="FFC000"/>
                </a:solidFill>
              </a:rPr>
              <a:t> with only 5.9M parameters</a:t>
            </a:r>
            <a:r>
              <a:rPr lang="en-US" altLang="zh-TW" dirty="0"/>
              <a:t>, which shows great potential for applications on low-end devices.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06082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presented Deeply Supervised Object Detector (DSOD), a simple yet efficient framework for training object detector from scratch. Without using pre-trained models on ImageNet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11344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53328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CNN network structures have been proposed. </a:t>
            </a:r>
            <a:endParaRPr lang="en-US" altLang="zh-TW" sz="2000" dirty="0" smtClean="0"/>
          </a:p>
          <a:p>
            <a:pPr marL="0" indent="0">
              <a:buNone/>
            </a:pPr>
            <a:endParaRPr lang="en-US" altLang="zh-TW" sz="2000" dirty="0" smtClean="0"/>
          </a:p>
          <a:p>
            <a:r>
              <a:rPr lang="en-US" altLang="zh-TW" sz="2000" dirty="0" err="1" smtClean="0"/>
              <a:t>Szegedy</a:t>
            </a:r>
            <a:r>
              <a:rPr lang="en-US" altLang="zh-TW" sz="2000" dirty="0" smtClean="0"/>
              <a:t> </a:t>
            </a:r>
            <a:r>
              <a:rPr lang="en-US" altLang="zh-TW" sz="2000" dirty="0"/>
              <a:t>et al. [32] propose an </a:t>
            </a:r>
            <a:r>
              <a:rPr lang="en-US" altLang="zh-TW" sz="2000" dirty="0">
                <a:solidFill>
                  <a:srgbClr val="FFC000"/>
                </a:solidFill>
              </a:rPr>
              <a:t>“Inception” module which concatenates features maps produced by various sized filters</a:t>
            </a:r>
            <a:r>
              <a:rPr lang="en-US" altLang="zh-TW" sz="2000" dirty="0" smtClean="0">
                <a:solidFill>
                  <a:srgbClr val="FFC000"/>
                </a:solidFill>
              </a:rPr>
              <a:t>.  </a:t>
            </a:r>
            <a:r>
              <a:rPr lang="en-US" altLang="zh-TW" sz="2000" dirty="0" smtClean="0">
                <a:solidFill>
                  <a:srgbClr val="92D050"/>
                </a:solidFill>
              </a:rPr>
              <a:t>(</a:t>
            </a:r>
            <a:r>
              <a:rPr lang="en-US" altLang="zh-TW" sz="2000" dirty="0">
                <a:solidFill>
                  <a:srgbClr val="92D050"/>
                </a:solidFill>
              </a:rPr>
              <a:t>G</a:t>
            </a:r>
            <a:r>
              <a:rPr lang="en-US" altLang="zh-TW" sz="2000" dirty="0" smtClean="0">
                <a:solidFill>
                  <a:srgbClr val="92D050"/>
                </a:solidFill>
              </a:rPr>
              <a:t>oogle net)</a:t>
            </a:r>
          </a:p>
          <a:p>
            <a:pPr marL="0" indent="0">
              <a:buNone/>
            </a:pPr>
            <a:endParaRPr lang="en-US" altLang="zh-TW" sz="2000" dirty="0" smtClean="0">
              <a:solidFill>
                <a:srgbClr val="92D050"/>
              </a:solidFill>
            </a:endParaRPr>
          </a:p>
          <a:p>
            <a:r>
              <a:rPr lang="en-US" altLang="zh-TW" sz="2000" dirty="0" smtClean="0"/>
              <a:t>He et al. [9] propose </a:t>
            </a:r>
            <a:r>
              <a:rPr lang="en-US" altLang="zh-TW" sz="2000" dirty="0" smtClean="0">
                <a:solidFill>
                  <a:srgbClr val="FFC000"/>
                </a:solidFill>
              </a:rPr>
              <a:t>residual learning blocks with skip connections</a:t>
            </a:r>
            <a:r>
              <a:rPr lang="en-US" altLang="zh-TW" sz="2000" dirty="0" smtClean="0"/>
              <a:t>, which enable training very deep networks with more than 100 layers. </a:t>
            </a:r>
            <a:r>
              <a:rPr lang="en-US" altLang="zh-TW" sz="2000" dirty="0" smtClean="0">
                <a:solidFill>
                  <a:srgbClr val="92D050"/>
                </a:solidFill>
              </a:rPr>
              <a:t>(Residual net)</a:t>
            </a:r>
          </a:p>
          <a:p>
            <a:pPr marL="0" indent="0">
              <a:buNone/>
            </a:pPr>
            <a:endParaRPr lang="en-US" altLang="zh-TW" sz="2000" dirty="0" smtClean="0">
              <a:solidFill>
                <a:srgbClr val="92D050"/>
              </a:solidFill>
            </a:endParaRPr>
          </a:p>
          <a:p>
            <a:r>
              <a:rPr lang="en-US" altLang="zh-TW" sz="2000" dirty="0" smtClean="0"/>
              <a:t>Huang et al. [10] propose </a:t>
            </a:r>
            <a:r>
              <a:rPr lang="en-US" altLang="zh-TW" sz="2000" dirty="0" err="1" smtClean="0">
                <a:solidFill>
                  <a:srgbClr val="FFC000"/>
                </a:solidFill>
              </a:rPr>
              <a:t>DenseNets</a:t>
            </a:r>
            <a:r>
              <a:rPr lang="en-US" altLang="zh-TW" sz="2000" dirty="0" smtClean="0">
                <a:solidFill>
                  <a:srgbClr val="FFC000"/>
                </a:solidFill>
              </a:rPr>
              <a:t> with dense layer-wise connections</a:t>
            </a:r>
            <a:r>
              <a:rPr lang="en-US" altLang="zh-TW" sz="2000" dirty="0" smtClean="0"/>
              <a:t>. </a:t>
            </a:r>
            <a:r>
              <a:rPr lang="en-US" altLang="zh-TW" sz="2000" dirty="0" smtClean="0">
                <a:solidFill>
                  <a:srgbClr val="92D050"/>
                </a:solidFill>
              </a:rPr>
              <a:t>(</a:t>
            </a:r>
            <a:r>
              <a:rPr lang="en-US" altLang="zh-TW" sz="2000" dirty="0" err="1" smtClean="0">
                <a:solidFill>
                  <a:srgbClr val="92D050"/>
                </a:solidFill>
              </a:rPr>
              <a:t>DenseNet</a:t>
            </a:r>
            <a:r>
              <a:rPr lang="en-US" altLang="zh-TW" sz="2000" dirty="0" smtClean="0">
                <a:solidFill>
                  <a:srgbClr val="92D050"/>
                </a:solidFill>
              </a:rPr>
              <a:t>)</a:t>
            </a:r>
            <a:endParaRPr lang="zh-TW" altLang="en-US" sz="20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55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Matching strategy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For each ground truth box we are selecting from default boxes that vary over location, aspect ratio, and scale. </a:t>
            </a:r>
            <a:endParaRPr lang="en-US" altLang="zh-TW" dirty="0" smtClean="0"/>
          </a:p>
          <a:p>
            <a:r>
              <a:rPr lang="en-US" altLang="zh-TW" dirty="0" smtClean="0"/>
              <a:t>We </a:t>
            </a:r>
            <a:r>
              <a:rPr lang="en-US" altLang="zh-TW" dirty="0"/>
              <a:t>begin by matching each ground truth box to the default box with the best </a:t>
            </a:r>
            <a:r>
              <a:rPr lang="en-US" altLang="zh-TW" dirty="0" err="1"/>
              <a:t>jaccard</a:t>
            </a:r>
            <a:r>
              <a:rPr lang="en-US" altLang="zh-TW" dirty="0"/>
              <a:t> overlap </a:t>
            </a:r>
            <a:endParaRPr lang="en-US" altLang="zh-TW" dirty="0" smtClean="0"/>
          </a:p>
          <a:p>
            <a:r>
              <a:rPr lang="en-US" altLang="zh-TW" dirty="0" smtClean="0"/>
              <a:t>we </a:t>
            </a:r>
            <a:r>
              <a:rPr lang="en-US" altLang="zh-TW" dirty="0"/>
              <a:t>then match default boxes to any ground truth with </a:t>
            </a:r>
            <a:r>
              <a:rPr lang="en-US" altLang="zh-TW" dirty="0" err="1"/>
              <a:t>jaccard</a:t>
            </a:r>
            <a:r>
              <a:rPr lang="en-US" altLang="zh-TW" dirty="0"/>
              <a:t> overlap </a:t>
            </a:r>
            <a:r>
              <a:rPr lang="en-US" altLang="zh-TW" dirty="0">
                <a:solidFill>
                  <a:srgbClr val="FFFF00"/>
                </a:solidFill>
              </a:rPr>
              <a:t>higher than a threshold (0.5). </a:t>
            </a:r>
            <a:r>
              <a:rPr lang="en-US" altLang="zh-TW" dirty="0" smtClean="0"/>
              <a:t>allowing </a:t>
            </a:r>
            <a:r>
              <a:rPr lang="en-US" altLang="zh-TW" dirty="0"/>
              <a:t>the network to predict high scores for multiple overlapping default boxes </a:t>
            </a:r>
            <a:r>
              <a:rPr lang="en-US" altLang="zh-TW" dirty="0">
                <a:solidFill>
                  <a:srgbClr val="FFFF00"/>
                </a:solidFill>
              </a:rPr>
              <a:t>rather than requiring it to pick only the one with maximum overlap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3074" name="Picture 2" descr="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270" y="5020053"/>
            <a:ext cx="2150629" cy="167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18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Hard negative mining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most </a:t>
            </a:r>
            <a:r>
              <a:rPr lang="en-US" altLang="zh-TW" dirty="0"/>
              <a:t>of the </a:t>
            </a:r>
            <a:r>
              <a:rPr lang="en-US" altLang="zh-TW" dirty="0">
                <a:solidFill>
                  <a:srgbClr val="FFFF00"/>
                </a:solidFill>
              </a:rPr>
              <a:t>default boxes are negatives</a:t>
            </a:r>
            <a:r>
              <a:rPr lang="en-US" altLang="zh-TW" dirty="0"/>
              <a:t>, especially when the number of possible default boxes is </a:t>
            </a:r>
            <a:r>
              <a:rPr lang="en-US" altLang="zh-TW" dirty="0" smtClean="0"/>
              <a:t>large</a:t>
            </a:r>
          </a:p>
          <a:p>
            <a:r>
              <a:rPr lang="en-US" altLang="zh-TW" dirty="0"/>
              <a:t>we sort them using the highest confidence loss for each default box and pick the top ones so that the ratio between the negatives and positives is at most 3:1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366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Anchor box </a:t>
            </a:r>
            <a:r>
              <a:rPr lang="en-US" altLang="zh-TW" dirty="0"/>
              <a:t>with matching </a:t>
            </a:r>
            <a:r>
              <a:rPr lang="en-US" altLang="zh-TW" dirty="0" smtClean="0"/>
              <a:t>strategy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810000" y="1417638"/>
            <a:ext cx="1323109" cy="12302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image</a:t>
            </a:r>
            <a:endParaRPr lang="zh-TW" altLang="en-US" dirty="0"/>
          </a:p>
        </p:txBody>
      </p:sp>
      <p:sp>
        <p:nvSpPr>
          <p:cNvPr id="5" name="梯形 4"/>
          <p:cNvSpPr/>
          <p:nvPr/>
        </p:nvSpPr>
        <p:spPr>
          <a:xfrm rot="5400000">
            <a:off x="2503027" y="1380230"/>
            <a:ext cx="1230282" cy="1305099"/>
          </a:xfrm>
          <a:prstGeom prst="trapezoi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CNN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107799" y="1726593"/>
            <a:ext cx="746760" cy="61237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map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677489" y="3757988"/>
            <a:ext cx="1666700" cy="1487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map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4133315" y="138063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16x16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1123689" y="338865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16x16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443389" y="3790603"/>
            <a:ext cx="914400" cy="3075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 rot="5400000">
            <a:off x="443388" y="3790603"/>
            <a:ext cx="914400" cy="30757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1605785" y="4905146"/>
            <a:ext cx="914400" cy="3075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 rot="5400000">
            <a:off x="1605784" y="4905146"/>
            <a:ext cx="914400" cy="30757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7" name="肘形接點 26"/>
          <p:cNvCxnSpPr/>
          <p:nvPr/>
        </p:nvCxnSpPr>
        <p:spPr>
          <a:xfrm>
            <a:off x="1170447" y="4188317"/>
            <a:ext cx="734984" cy="536171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994452" y="4601731"/>
            <a:ext cx="363338" cy="393557"/>
          </a:xfrm>
          <a:prstGeom prst="rect">
            <a:avLst/>
          </a:prstGeom>
          <a:noFill/>
          <a:ln w="571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5419343" y="2492032"/>
            <a:ext cx="35373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Why anchor box with </a:t>
            </a:r>
            <a:r>
              <a:rPr lang="en-US" altLang="zh-TW" dirty="0" err="1" smtClean="0"/>
              <a:t>differnet</a:t>
            </a:r>
            <a:r>
              <a:rPr lang="en-US" altLang="zh-TW" dirty="0" smtClean="0"/>
              <a:t> ratio</a:t>
            </a:r>
            <a:endParaRPr lang="zh-TW" altLang="en-US" dirty="0"/>
          </a:p>
        </p:txBody>
      </p:sp>
      <p:pic>
        <p:nvPicPr>
          <p:cNvPr id="35" name="圖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488" y="2965567"/>
            <a:ext cx="5048332" cy="3517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37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9590" y="167629"/>
            <a:ext cx="10515600" cy="1325563"/>
          </a:xfrm>
        </p:spPr>
        <p:txBody>
          <a:bodyPr/>
          <a:lstStyle/>
          <a:p>
            <a:r>
              <a:rPr lang="en-US" altLang="zh-TW" dirty="0" smtClean="0"/>
              <a:t>Forward path ( prediction map)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7612" y="2369762"/>
            <a:ext cx="1666700" cy="1487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map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3512" y="2402377"/>
            <a:ext cx="914400" cy="3075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rot="5400000">
            <a:off x="393511" y="2402377"/>
            <a:ext cx="914400" cy="30757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55908" y="3516920"/>
            <a:ext cx="914400" cy="3075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rot="5400000">
            <a:off x="1555907" y="3516920"/>
            <a:ext cx="914400" cy="30757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9" name="肘形接點 8"/>
          <p:cNvCxnSpPr/>
          <p:nvPr/>
        </p:nvCxnSpPr>
        <p:spPr>
          <a:xfrm>
            <a:off x="1120570" y="2800091"/>
            <a:ext cx="734984" cy="536171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944575" y="3213505"/>
            <a:ext cx="331268" cy="553086"/>
          </a:xfrm>
          <a:prstGeom prst="rect">
            <a:avLst/>
          </a:prstGeom>
          <a:noFill/>
          <a:ln w="571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215546" y="194691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16x16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4875079" y="1659174"/>
            <a:ext cx="15078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data structure</a:t>
            </a:r>
            <a:endParaRPr lang="zh-TW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8545673" y="2792122"/>
            <a:ext cx="808208" cy="494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FFFF"/>
                </a:solidFill>
              </a:rPr>
              <a:t>Class</a:t>
            </a:r>
          </a:p>
          <a:p>
            <a:pPr algn="ctr"/>
            <a:r>
              <a:rPr lang="en-US" altLang="zh-TW" dirty="0" err="1" smtClean="0">
                <a:solidFill>
                  <a:srgbClr val="FFFFFF"/>
                </a:solidFill>
              </a:rPr>
              <a:t>pred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9353881" y="2792123"/>
            <a:ext cx="808208" cy="4945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FFFF"/>
                </a:solidFill>
              </a:rPr>
              <a:t>score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0167789" y="2792123"/>
            <a:ext cx="829321" cy="49454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>
                <a:solidFill>
                  <a:srgbClr val="FFFFFF"/>
                </a:solidFill>
              </a:rPr>
              <a:t>xy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11014843" y="2799077"/>
            <a:ext cx="796176" cy="48759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>
                <a:solidFill>
                  <a:srgbClr val="FFFFFF"/>
                </a:solidFill>
              </a:rPr>
              <a:t>wh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8755642" y="3286668"/>
            <a:ext cx="33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2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43" name="文字方塊 42"/>
          <p:cNvSpPr txBox="1"/>
          <p:nvPr/>
        </p:nvSpPr>
        <p:spPr>
          <a:xfrm>
            <a:off x="9579565" y="3310464"/>
            <a:ext cx="33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1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10438931" y="3310464"/>
            <a:ext cx="33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2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11285619" y="3286668"/>
            <a:ext cx="33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2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46" name="左大括弧 45"/>
          <p:cNvSpPr/>
          <p:nvPr/>
        </p:nvSpPr>
        <p:spPr>
          <a:xfrm rot="5400000">
            <a:off x="10037050" y="989047"/>
            <a:ext cx="250079" cy="3265346"/>
          </a:xfrm>
          <a:prstGeom prst="leftBrace">
            <a:avLst>
              <a:gd name="adj1" fmla="val 8333"/>
              <a:gd name="adj2" fmla="val 505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FF"/>
              </a:solidFill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9518283" y="2087181"/>
            <a:ext cx="129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anchorbox2</a:t>
            </a:r>
            <a:endParaRPr lang="zh-TW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5016518" y="2777814"/>
            <a:ext cx="808208" cy="4945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FFFF"/>
                </a:solidFill>
              </a:rPr>
              <a:t>Class</a:t>
            </a:r>
          </a:p>
          <a:p>
            <a:pPr algn="ctr"/>
            <a:r>
              <a:rPr lang="en-US" altLang="zh-TW" dirty="0" err="1" smtClean="0">
                <a:solidFill>
                  <a:srgbClr val="FFFFFF"/>
                </a:solidFill>
              </a:rPr>
              <a:t>pred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5824726" y="2777815"/>
            <a:ext cx="808208" cy="4945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rgbClr val="FFFFFF"/>
                </a:solidFill>
              </a:rPr>
              <a:t>score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6638634" y="2777815"/>
            <a:ext cx="829321" cy="49454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>
                <a:solidFill>
                  <a:srgbClr val="FFFFFF"/>
                </a:solidFill>
              </a:rPr>
              <a:t>xy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469432" y="2777345"/>
            <a:ext cx="796176" cy="49787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>
                <a:solidFill>
                  <a:srgbClr val="FFFFFF"/>
                </a:solidFill>
              </a:rPr>
              <a:t>wh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52" name="文字方塊 51"/>
          <p:cNvSpPr txBox="1"/>
          <p:nvPr/>
        </p:nvSpPr>
        <p:spPr>
          <a:xfrm>
            <a:off x="5226487" y="3272360"/>
            <a:ext cx="33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2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6050410" y="3296156"/>
            <a:ext cx="33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1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6909776" y="3296156"/>
            <a:ext cx="33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2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55" name="文字方塊 54"/>
          <p:cNvSpPr txBox="1"/>
          <p:nvPr/>
        </p:nvSpPr>
        <p:spPr>
          <a:xfrm>
            <a:off x="7756464" y="3272360"/>
            <a:ext cx="332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2</a:t>
            </a:r>
            <a:endParaRPr lang="zh-TW" altLang="en-US" dirty="0">
              <a:solidFill>
                <a:srgbClr val="FFFFFF"/>
              </a:solidFill>
            </a:endParaRPr>
          </a:p>
        </p:txBody>
      </p:sp>
      <p:sp>
        <p:nvSpPr>
          <p:cNvPr id="56" name="左大括弧 55"/>
          <p:cNvSpPr/>
          <p:nvPr/>
        </p:nvSpPr>
        <p:spPr>
          <a:xfrm rot="5400000">
            <a:off x="6507895" y="974739"/>
            <a:ext cx="250079" cy="3265346"/>
          </a:xfrm>
          <a:prstGeom prst="leftBrace">
            <a:avLst>
              <a:gd name="adj1" fmla="val 8333"/>
              <a:gd name="adj2" fmla="val 5051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FF"/>
              </a:solidFill>
            </a:endParaRPr>
          </a:p>
        </p:txBody>
      </p:sp>
      <p:sp>
        <p:nvSpPr>
          <p:cNvPr id="57" name="文字方塊 56"/>
          <p:cNvSpPr txBox="1"/>
          <p:nvPr/>
        </p:nvSpPr>
        <p:spPr>
          <a:xfrm>
            <a:off x="5989128" y="2072873"/>
            <a:ext cx="1294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anchorbox1</a:t>
            </a:r>
            <a:endParaRPr lang="zh-TW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3673032" y="4001294"/>
            <a:ext cx="2067097" cy="19483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rgbClr val="FFFFFF"/>
              </a:solidFill>
            </a:endParaRPr>
          </a:p>
        </p:txBody>
      </p:sp>
      <p:cxnSp>
        <p:nvCxnSpPr>
          <p:cNvPr id="59" name="直線接點 58"/>
          <p:cNvCxnSpPr/>
          <p:nvPr/>
        </p:nvCxnSpPr>
        <p:spPr>
          <a:xfrm>
            <a:off x="3673029" y="4484894"/>
            <a:ext cx="206709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接點 59"/>
          <p:cNvCxnSpPr/>
          <p:nvPr/>
        </p:nvCxnSpPr>
        <p:spPr>
          <a:xfrm>
            <a:off x="3673029" y="4975470"/>
            <a:ext cx="206709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/>
          <p:nvPr/>
        </p:nvCxnSpPr>
        <p:spPr>
          <a:xfrm>
            <a:off x="3673030" y="5501140"/>
            <a:ext cx="2067097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字方塊 61"/>
          <p:cNvSpPr txBox="1"/>
          <p:nvPr/>
        </p:nvSpPr>
        <p:spPr>
          <a:xfrm>
            <a:off x="4174035" y="6134313"/>
            <a:ext cx="6014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dirty="0" smtClean="0"/>
              <a:t>map</a:t>
            </a:r>
            <a:endParaRPr lang="zh-TW" altLang="en-US" dirty="0"/>
          </a:p>
          <a:p>
            <a:endParaRPr lang="zh-TW" altLang="en-US" dirty="0"/>
          </a:p>
        </p:txBody>
      </p:sp>
      <p:cxnSp>
        <p:nvCxnSpPr>
          <p:cNvPr id="63" name="直線接點 62"/>
          <p:cNvCxnSpPr/>
          <p:nvPr/>
        </p:nvCxnSpPr>
        <p:spPr>
          <a:xfrm>
            <a:off x="4118613" y="4001294"/>
            <a:ext cx="0" cy="19483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/>
          <p:nvPr/>
        </p:nvCxnSpPr>
        <p:spPr>
          <a:xfrm>
            <a:off x="4611835" y="4001293"/>
            <a:ext cx="0" cy="19483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接點 64"/>
          <p:cNvCxnSpPr/>
          <p:nvPr/>
        </p:nvCxnSpPr>
        <p:spPr>
          <a:xfrm>
            <a:off x="5135902" y="4001293"/>
            <a:ext cx="0" cy="1948353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3673029" y="4001293"/>
            <a:ext cx="445584" cy="48360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FF"/>
              </a:solidFill>
            </a:endParaRPr>
          </a:p>
        </p:txBody>
      </p:sp>
      <p:cxnSp>
        <p:nvCxnSpPr>
          <p:cNvPr id="67" name="直線單箭頭接點 66"/>
          <p:cNvCxnSpPr/>
          <p:nvPr/>
        </p:nvCxnSpPr>
        <p:spPr>
          <a:xfrm flipV="1">
            <a:off x="4007609" y="3286668"/>
            <a:ext cx="889799" cy="5796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6558742" y="4663440"/>
            <a:ext cx="332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Slice it to </a:t>
            </a:r>
            <a:r>
              <a:rPr lang="en-US" altLang="zh-TW" dirty="0" err="1" smtClean="0"/>
              <a:t>cid</a:t>
            </a:r>
            <a:r>
              <a:rPr lang="en-US" altLang="zh-TW" dirty="0" smtClean="0"/>
              <a:t>, score, </a:t>
            </a:r>
            <a:r>
              <a:rPr lang="en-US" altLang="zh-TW" dirty="0" err="1" smtClean="0"/>
              <a:t>xywh</a:t>
            </a:r>
            <a:r>
              <a:rPr lang="en-US" altLang="zh-TW" dirty="0" smtClean="0"/>
              <a:t> </a:t>
            </a:r>
            <a:r>
              <a:rPr lang="en-US" altLang="zh-TW" dirty="0" err="1" smtClean="0"/>
              <a:t>froamt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397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How to match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627612" y="2369762"/>
            <a:ext cx="1666700" cy="1487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map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3512" y="2402377"/>
            <a:ext cx="914400" cy="307571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 rot="5400000">
            <a:off x="393511" y="2402377"/>
            <a:ext cx="914400" cy="307571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cxnSp>
        <p:nvCxnSpPr>
          <p:cNvPr id="9" name="肘形接點 8"/>
          <p:cNvCxnSpPr/>
          <p:nvPr/>
        </p:nvCxnSpPr>
        <p:spPr>
          <a:xfrm>
            <a:off x="1120570" y="2800091"/>
            <a:ext cx="734984" cy="536171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215546" y="1946911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16x16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3449782" y="2098962"/>
            <a:ext cx="45524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Choose the Best( or greater than </a:t>
            </a:r>
            <a:r>
              <a:rPr lang="en-US" altLang="zh-TW" dirty="0" err="1" smtClean="0"/>
              <a:t>thresholding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overlap for each target with anchor box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2560320" y="3607062"/>
            <a:ext cx="3592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Number of anchor = 16 x16 x2 = 512</a:t>
            </a:r>
          </a:p>
          <a:p>
            <a:r>
              <a:rPr lang="en-US" altLang="zh-TW" dirty="0" smtClean="0"/>
              <a:t>After best matching =&gt; 1 : 511</a:t>
            </a:r>
            <a:endParaRPr lang="zh-TW" altLang="en-US" dirty="0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1120570" y="3402763"/>
            <a:ext cx="0" cy="118586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944575" y="4771505"/>
            <a:ext cx="19975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Target</a:t>
            </a:r>
          </a:p>
          <a:p>
            <a:r>
              <a:rPr lang="en-US" altLang="zh-TW" dirty="0" smtClean="0"/>
              <a:t>Match =&gt; anchor 1 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944575" y="3213505"/>
            <a:ext cx="331268" cy="553086"/>
          </a:xfrm>
          <a:prstGeom prst="rect">
            <a:avLst/>
          </a:prstGeom>
          <a:noFill/>
          <a:ln w="571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963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Target to matrix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58876"/>
            <a:ext cx="10515600" cy="4351338"/>
          </a:xfrm>
        </p:spPr>
        <p:txBody>
          <a:bodyPr/>
          <a:lstStyle/>
          <a:p>
            <a:r>
              <a:rPr lang="en-US" altLang="zh-TW" dirty="0" smtClean="0"/>
              <a:t>Target = [ 1 , 0.2, 0.3, 0.5, 0.7]</a:t>
            </a:r>
          </a:p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743990" y="3607327"/>
            <a:ext cx="1666700" cy="1487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map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肘形接點 7"/>
          <p:cNvCxnSpPr/>
          <p:nvPr/>
        </p:nvCxnSpPr>
        <p:spPr>
          <a:xfrm>
            <a:off x="1236948" y="4037656"/>
            <a:ext cx="734984" cy="536171"/>
          </a:xfrm>
          <a:prstGeom prst="bentConnector3">
            <a:avLst>
              <a:gd name="adj1" fmla="val 50000"/>
            </a:avLst>
          </a:prstGeom>
          <a:ln w="38100">
            <a:solidFill>
              <a:srgbClr val="7030A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60953" y="4451070"/>
            <a:ext cx="363338" cy="393557"/>
          </a:xfrm>
          <a:prstGeom prst="rect">
            <a:avLst/>
          </a:prstGeom>
          <a:noFill/>
          <a:ln w="571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1331924" y="3184476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16x16</a:t>
            </a:r>
            <a:endParaRPr lang="zh-TW" altLang="en-US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1236948" y="4640328"/>
            <a:ext cx="0" cy="1185862"/>
          </a:xfrm>
          <a:prstGeom prst="straightConnector1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060953" y="6009070"/>
            <a:ext cx="14676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Marker (6,11)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938058" y="1155763"/>
            <a:ext cx="568405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Create four matrix:</a:t>
            </a:r>
          </a:p>
          <a:p>
            <a:r>
              <a:rPr lang="en-US" altLang="zh-TW" dirty="0" err="1" smtClean="0"/>
              <a:t>Cls_id</a:t>
            </a:r>
            <a:r>
              <a:rPr lang="en-US" altLang="zh-TW" dirty="0" smtClean="0"/>
              <a:t> = ones( [</a:t>
            </a:r>
            <a:r>
              <a:rPr lang="en-US" altLang="zh-TW" dirty="0" err="1" smtClean="0"/>
              <a:t>num_batch</a:t>
            </a:r>
            <a:r>
              <a:rPr lang="en-US" altLang="zh-TW" dirty="0" smtClean="0"/>
              <a:t>, w, h, n, 1] ) * -1 ( </a:t>
            </a:r>
            <a:r>
              <a:rPr lang="en-US" altLang="zh-TW" dirty="0" err="1" smtClean="0"/>
              <a:t>ignore_label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Score = zeros( [</a:t>
            </a:r>
            <a:r>
              <a:rPr lang="en-US" altLang="zh-TW" dirty="0" err="1" smtClean="0"/>
              <a:t>num_batch</a:t>
            </a:r>
            <a:r>
              <a:rPr lang="en-US" altLang="zh-TW" dirty="0" smtClean="0"/>
              <a:t>, w, h, n, 1] )</a:t>
            </a:r>
          </a:p>
          <a:p>
            <a:r>
              <a:rPr lang="en-US" altLang="zh-TW" dirty="0" smtClean="0"/>
              <a:t>Box = zeros( [</a:t>
            </a:r>
            <a:r>
              <a:rPr lang="en-US" altLang="zh-TW" dirty="0" err="1" smtClean="0"/>
              <a:t>num_batch</a:t>
            </a:r>
            <a:r>
              <a:rPr lang="en-US" altLang="zh-TW" dirty="0" smtClean="0"/>
              <a:t>, w, h, n, 4] )</a:t>
            </a:r>
          </a:p>
          <a:p>
            <a:r>
              <a:rPr lang="en-US" altLang="zh-TW" dirty="0" err="1" smtClean="0"/>
              <a:t>Sample_weight</a:t>
            </a:r>
            <a:r>
              <a:rPr lang="en-US" altLang="zh-TW" dirty="0" smtClean="0"/>
              <a:t> = zeros( [</a:t>
            </a:r>
            <a:r>
              <a:rPr lang="en-US" altLang="zh-TW" dirty="0" err="1" smtClean="0"/>
              <a:t>num_batch</a:t>
            </a:r>
            <a:r>
              <a:rPr lang="en-US" altLang="zh-TW" dirty="0" smtClean="0"/>
              <a:t>, w, h, n, 1])  </a:t>
            </a:r>
          </a:p>
          <a:p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135449" y="2625470"/>
            <a:ext cx="1666700" cy="1487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>
                <a:solidFill>
                  <a:schemeClr val="tx1"/>
                </a:solidFill>
              </a:rPr>
              <a:t>Cls_id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135449" y="4706393"/>
            <a:ext cx="1666700" cy="1487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Score matrix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3135449" y="6225056"/>
            <a:ext cx="483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Score_matrix</a:t>
            </a:r>
            <a:r>
              <a:rPr lang="en-US" altLang="zh-TW" dirty="0" smtClean="0"/>
              <a:t>[</a:t>
            </a:r>
            <a:r>
              <a:rPr lang="en-US" altLang="zh-TW" dirty="0" err="1" smtClean="0"/>
              <a:t>num_batch</a:t>
            </a:r>
            <a:r>
              <a:rPr lang="en-US" altLang="zh-TW" dirty="0" smtClean="0"/>
              <a:t>, 6, 11, 0, :] = 1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3092450" y="4121075"/>
            <a:ext cx="3419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Cls_id</a:t>
            </a:r>
            <a:r>
              <a:rPr lang="en-US" altLang="zh-TW" dirty="0" smtClean="0"/>
              <a:t> [</a:t>
            </a:r>
            <a:r>
              <a:rPr lang="en-US" altLang="zh-TW" dirty="0" err="1" smtClean="0"/>
              <a:t>num_batch</a:t>
            </a:r>
            <a:r>
              <a:rPr lang="en-US" altLang="zh-TW" dirty="0" smtClean="0"/>
              <a:t>, 6, 11, 0, :] = </a:t>
            </a:r>
            <a:r>
              <a:rPr lang="en-US" altLang="zh-TW" dirty="0" smtClean="0">
                <a:solidFill>
                  <a:srgbClr val="FF0000"/>
                </a:solidFill>
              </a:rPr>
              <a:t>1 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142397" y="2627987"/>
            <a:ext cx="1666700" cy="1487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box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7142397" y="4166332"/>
            <a:ext cx="4724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box [</a:t>
            </a:r>
            <a:r>
              <a:rPr lang="en-US" altLang="zh-TW" dirty="0" err="1" smtClean="0"/>
              <a:t>num_batch</a:t>
            </a:r>
            <a:r>
              <a:rPr lang="en-US" altLang="zh-TW" dirty="0" smtClean="0"/>
              <a:t>, 6, 11, 0, :] =</a:t>
            </a:r>
            <a:r>
              <a:rPr lang="en-US" altLang="zh-TW" dirty="0" smtClean="0">
                <a:solidFill>
                  <a:srgbClr val="FF0000"/>
                </a:solidFill>
              </a:rPr>
              <a:t> [0.2, 0.3, 0.5, 0.7]  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142397" y="4629267"/>
            <a:ext cx="1666700" cy="1487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Sample</a:t>
            </a:r>
          </a:p>
          <a:p>
            <a:pPr algn="ctr"/>
            <a:r>
              <a:rPr lang="en-US" altLang="zh-TW" dirty="0" smtClean="0">
                <a:solidFill>
                  <a:schemeClr val="tx1"/>
                </a:solidFill>
              </a:rPr>
              <a:t>weight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7142396" y="6193736"/>
            <a:ext cx="4253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Sample_weight</a:t>
            </a:r>
            <a:r>
              <a:rPr lang="en-US" altLang="zh-TW" dirty="0" smtClean="0"/>
              <a:t> [</a:t>
            </a:r>
            <a:r>
              <a:rPr lang="en-US" altLang="zh-TW" dirty="0" err="1" smtClean="0"/>
              <a:t>num_batch</a:t>
            </a:r>
            <a:r>
              <a:rPr lang="en-US" altLang="zh-TW" dirty="0" smtClean="0"/>
              <a:t>, 6, 11, 0, :]  = 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039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Loss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2161943"/>
            <a:ext cx="10515600" cy="4015019"/>
          </a:xfrm>
        </p:spPr>
        <p:txBody>
          <a:bodyPr/>
          <a:lstStyle/>
          <a:p>
            <a:r>
              <a:rPr lang="en-US" altLang="zh-TW" dirty="0" smtClean="0"/>
              <a:t>Class</a:t>
            </a:r>
          </a:p>
          <a:p>
            <a:pPr lvl="1"/>
            <a:r>
              <a:rPr lang="en-US" altLang="zh-TW" dirty="0" err="1"/>
              <a:t>Cross_entropy</a:t>
            </a:r>
            <a:r>
              <a:rPr lang="en-US" altLang="zh-TW" dirty="0"/>
              <a:t> (</a:t>
            </a:r>
            <a:r>
              <a:rPr lang="en-US" altLang="zh-TW" dirty="0" err="1"/>
              <a:t>cls_pred</a:t>
            </a:r>
            <a:r>
              <a:rPr lang="en-US" altLang="zh-TW" dirty="0"/>
              <a:t>, </a:t>
            </a:r>
            <a:r>
              <a:rPr lang="en-US" altLang="zh-TW" dirty="0" err="1"/>
              <a:t>tls</a:t>
            </a:r>
            <a:r>
              <a:rPr lang="en-US" altLang="zh-TW" dirty="0"/>
              <a:t>, </a:t>
            </a:r>
            <a:r>
              <a:rPr lang="en-US" altLang="zh-TW" dirty="0" err="1"/>
              <a:t>sample_weighing</a:t>
            </a:r>
            <a:r>
              <a:rPr lang="en-US" altLang="zh-TW" dirty="0"/>
              <a:t> * </a:t>
            </a:r>
            <a:r>
              <a:rPr lang="en-US" altLang="zh-TW" dirty="0" err="1"/>
              <a:t>cls_weighting</a:t>
            </a:r>
            <a:r>
              <a:rPr lang="en-US" altLang="zh-TW" dirty="0"/>
              <a:t>)</a:t>
            </a:r>
          </a:p>
          <a:p>
            <a:pPr marL="457200" lvl="1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Score</a:t>
            </a:r>
          </a:p>
          <a:p>
            <a:pPr lvl="1"/>
            <a:r>
              <a:rPr lang="en-US" altLang="zh-TW" dirty="0" err="1" smtClean="0"/>
              <a:t>Score_weighting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sample_weighting</a:t>
            </a:r>
            <a:r>
              <a:rPr lang="en-US" altLang="zh-TW" dirty="0" smtClean="0"/>
              <a:t> &gt; 0 ,*5 , * 0.05)</a:t>
            </a:r>
          </a:p>
          <a:p>
            <a:pPr lvl="1"/>
            <a:r>
              <a:rPr lang="en-US" altLang="zh-TW" dirty="0" smtClean="0"/>
              <a:t>L1 ( </a:t>
            </a:r>
            <a:r>
              <a:rPr lang="en-US" altLang="zh-TW" dirty="0" err="1" smtClean="0"/>
              <a:t>score_pred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tscore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score_weighting</a:t>
            </a:r>
            <a:r>
              <a:rPr lang="en-US" altLang="zh-TW" dirty="0"/>
              <a:t>)</a:t>
            </a:r>
            <a:endParaRPr lang="en-US" altLang="zh-TW" dirty="0" smtClean="0"/>
          </a:p>
          <a:p>
            <a:r>
              <a:rPr lang="en-US" altLang="zh-TW" dirty="0" err="1" smtClean="0"/>
              <a:t>Bbox_reg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Box_weighting</a:t>
            </a:r>
            <a:r>
              <a:rPr lang="en-US" altLang="zh-TW" dirty="0" smtClean="0"/>
              <a:t>( </a:t>
            </a:r>
            <a:r>
              <a:rPr lang="en-US" altLang="zh-TW" dirty="0" err="1" smtClean="0"/>
              <a:t>sample_weighting</a:t>
            </a:r>
            <a:r>
              <a:rPr lang="en-US" altLang="zh-TW" dirty="0" smtClean="0"/>
              <a:t> * </a:t>
            </a:r>
            <a:r>
              <a:rPr lang="en-US" altLang="zh-TW" dirty="0" err="1" smtClean="0"/>
              <a:t>box_weighing</a:t>
            </a:r>
            <a:r>
              <a:rPr lang="en-US" altLang="zh-TW" dirty="0" smtClean="0"/>
              <a:t>)</a:t>
            </a:r>
          </a:p>
          <a:p>
            <a:pPr lvl="1"/>
            <a:r>
              <a:rPr lang="en-US" altLang="zh-TW" dirty="0" smtClean="0"/>
              <a:t>L1( </a:t>
            </a:r>
            <a:r>
              <a:rPr lang="en-US" altLang="zh-TW" dirty="0" err="1" smtClean="0"/>
              <a:t>box_pred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tbox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box_weighting</a:t>
            </a:r>
            <a:r>
              <a:rPr lang="en-US" altLang="zh-TW" dirty="0" smtClean="0"/>
              <a:t>)</a:t>
            </a:r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5112327" y="814647"/>
            <a:ext cx="939338" cy="8977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向右箭號 4"/>
          <p:cNvSpPr/>
          <p:nvPr/>
        </p:nvSpPr>
        <p:spPr>
          <a:xfrm>
            <a:off x="6234545" y="1197033"/>
            <a:ext cx="1105593" cy="2244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 rot="962733">
            <a:off x="6234545" y="1665749"/>
            <a:ext cx="1105593" cy="2244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 rot="20796220">
            <a:off x="6223586" y="751717"/>
            <a:ext cx="1105593" cy="224443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7376409" y="365125"/>
            <a:ext cx="581891" cy="5659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7376409" y="1088333"/>
            <a:ext cx="581891" cy="5659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376409" y="1755664"/>
            <a:ext cx="581891" cy="5659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8975224" y="365125"/>
            <a:ext cx="581891" cy="565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8975223" y="1057364"/>
            <a:ext cx="581891" cy="565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8975222" y="1737360"/>
            <a:ext cx="581891" cy="5659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左-右雙向箭號 13"/>
          <p:cNvSpPr/>
          <p:nvPr/>
        </p:nvSpPr>
        <p:spPr>
          <a:xfrm>
            <a:off x="8192442" y="577404"/>
            <a:ext cx="548640" cy="237243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左-右雙向箭號 14"/>
          <p:cNvSpPr/>
          <p:nvPr/>
        </p:nvSpPr>
        <p:spPr>
          <a:xfrm>
            <a:off x="8192442" y="1222604"/>
            <a:ext cx="548640" cy="237243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左-右雙向箭號 15"/>
          <p:cNvSpPr/>
          <p:nvPr/>
        </p:nvSpPr>
        <p:spPr>
          <a:xfrm>
            <a:off x="8192441" y="1978345"/>
            <a:ext cx="548640" cy="237243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8202151" y="2351876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loss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1237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Inception net (google net)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65" y="1888378"/>
            <a:ext cx="3608438" cy="244255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439" y="1888378"/>
            <a:ext cx="3366697" cy="286715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9360976" y="5039979"/>
            <a:ext cx="1921790" cy="66398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35x35x320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8194400" y="3666950"/>
            <a:ext cx="1441343" cy="66398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35x35x320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10661326" y="3666950"/>
            <a:ext cx="1441343" cy="66398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35x35x320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9252488" y="2458676"/>
            <a:ext cx="1921790" cy="66398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35x35x320</a:t>
            </a:r>
            <a:endParaRPr lang="zh-TW" altLang="en-US" dirty="0"/>
          </a:p>
        </p:txBody>
      </p:sp>
      <p:cxnSp>
        <p:nvCxnSpPr>
          <p:cNvPr id="12" name="直線單箭頭接點 11"/>
          <p:cNvCxnSpPr/>
          <p:nvPr/>
        </p:nvCxnSpPr>
        <p:spPr>
          <a:xfrm flipH="1" flipV="1">
            <a:off x="9289133" y="4386183"/>
            <a:ext cx="383253" cy="544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V="1">
            <a:off x="10822896" y="4399169"/>
            <a:ext cx="351382" cy="5860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/>
          <p:cNvCxnSpPr/>
          <p:nvPr/>
        </p:nvCxnSpPr>
        <p:spPr>
          <a:xfrm flipH="1" flipV="1">
            <a:off x="10683981" y="3190896"/>
            <a:ext cx="490297" cy="407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單箭頭接點 17"/>
          <p:cNvCxnSpPr/>
          <p:nvPr/>
        </p:nvCxnSpPr>
        <p:spPr>
          <a:xfrm flipV="1">
            <a:off x="9078373" y="3124671"/>
            <a:ext cx="447220" cy="487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字方塊 20"/>
          <p:cNvSpPr txBox="1"/>
          <p:nvPr/>
        </p:nvSpPr>
        <p:spPr>
          <a:xfrm>
            <a:off x="8498756" y="4505892"/>
            <a:ext cx="753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conv</a:t>
            </a:r>
            <a:endParaRPr lang="zh-TW" altLang="en-US" dirty="0"/>
          </a:p>
        </p:txBody>
      </p:sp>
      <p:sp>
        <p:nvSpPr>
          <p:cNvPr id="22" name="文字方塊 21"/>
          <p:cNvSpPr txBox="1"/>
          <p:nvPr/>
        </p:nvSpPr>
        <p:spPr>
          <a:xfrm>
            <a:off x="11282766" y="4570869"/>
            <a:ext cx="689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pool</a:t>
            </a:r>
            <a:endParaRPr lang="zh-TW" altLang="en-US" dirty="0"/>
          </a:p>
        </p:txBody>
      </p:sp>
      <p:sp>
        <p:nvSpPr>
          <p:cNvPr id="23" name="文字方塊 22"/>
          <p:cNvSpPr txBox="1"/>
          <p:nvPr/>
        </p:nvSpPr>
        <p:spPr>
          <a:xfrm>
            <a:off x="9672386" y="3321956"/>
            <a:ext cx="1010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concat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0560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ResNet</a:t>
            </a:r>
            <a:r>
              <a:rPr lang="en-US" altLang="zh-TW" dirty="0" smtClean="0"/>
              <a:t> and </a:t>
            </a:r>
            <a:r>
              <a:rPr lang="en-US" altLang="zh-TW" dirty="0" err="1" smtClean="0"/>
              <a:t>DenseNet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33" y="2098098"/>
            <a:ext cx="3518189" cy="4426790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4995949" y="2884516"/>
            <a:ext cx="56284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Thanks to these excellent network structures, the </a:t>
            </a:r>
            <a:endParaRPr lang="en-US" altLang="zh-TW" dirty="0" smtClean="0"/>
          </a:p>
          <a:p>
            <a:r>
              <a:rPr lang="en-US" altLang="zh-TW" dirty="0" smtClean="0"/>
              <a:t>accuracy </a:t>
            </a:r>
            <a:r>
              <a:rPr lang="en-US" altLang="zh-TW" dirty="0"/>
              <a:t>of many vision tasks has been </a:t>
            </a:r>
            <a:r>
              <a:rPr lang="en-US" altLang="zh-TW" dirty="0" smtClean="0"/>
              <a:t>greatly</a:t>
            </a:r>
          </a:p>
          <a:p>
            <a:r>
              <a:rPr lang="en-US" altLang="zh-TW" dirty="0" smtClean="0"/>
              <a:t> </a:t>
            </a:r>
            <a:r>
              <a:rPr lang="en-US" altLang="zh-TW" dirty="0"/>
              <a:t>improved</a:t>
            </a:r>
            <a:r>
              <a:rPr lang="en-US" altLang="zh-TW" dirty="0" smtClean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0790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/>
              <a:t>In order to achieve good performance, most of the advanced object detection systems </a:t>
            </a:r>
            <a:r>
              <a:rPr lang="en-US" altLang="zh-TW" sz="2000" dirty="0">
                <a:solidFill>
                  <a:srgbClr val="FFC000"/>
                </a:solidFill>
              </a:rPr>
              <a:t>fine-tune networks </a:t>
            </a:r>
            <a:r>
              <a:rPr lang="en-US" altLang="zh-TW" sz="2000" dirty="0" err="1">
                <a:solidFill>
                  <a:srgbClr val="FFC000"/>
                </a:solidFill>
              </a:rPr>
              <a:t>pretrained</a:t>
            </a:r>
            <a:r>
              <a:rPr lang="en-US" altLang="zh-TW" sz="2000" dirty="0">
                <a:solidFill>
                  <a:srgbClr val="FFC000"/>
                </a:solidFill>
              </a:rPr>
              <a:t> on ImageNet </a:t>
            </a:r>
            <a:r>
              <a:rPr lang="en-US" altLang="zh-TW" sz="2000" dirty="0"/>
              <a:t>[3]. This fine-tuning process is also viewed as </a:t>
            </a:r>
            <a:r>
              <a:rPr lang="en-US" altLang="zh-TW" sz="2000" dirty="0">
                <a:solidFill>
                  <a:srgbClr val="FFC000"/>
                </a:solidFill>
              </a:rPr>
              <a:t>transfer learning </a:t>
            </a:r>
            <a:endParaRPr lang="zh-TW" altLang="en-US" sz="20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282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至理名言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TM03457503[[fn=至理名言]]</Template>
  <TotalTime>2822</TotalTime>
  <Words>3620</Words>
  <Application>Microsoft Office PowerPoint</Application>
  <PresentationFormat>寬螢幕</PresentationFormat>
  <Paragraphs>514</Paragraphs>
  <Slides>66</Slides>
  <Notes>7</Notes>
  <HiddenSlides>7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66</vt:i4>
      </vt:variant>
    </vt:vector>
  </HeadingPairs>
  <TitlesOfParts>
    <vt:vector size="71" baseType="lpstr">
      <vt:lpstr>新細明體</vt:lpstr>
      <vt:lpstr>Calibri</vt:lpstr>
      <vt:lpstr>Century Gothic</vt:lpstr>
      <vt:lpstr>Wingdings 2</vt:lpstr>
      <vt:lpstr>至理名言</vt:lpstr>
      <vt:lpstr>Presented at ICCV 2017</vt:lpstr>
      <vt:lpstr>outline</vt:lpstr>
      <vt:lpstr>Abstract</vt:lpstr>
      <vt:lpstr>Abstract</vt:lpstr>
      <vt:lpstr>Abstract</vt:lpstr>
      <vt:lpstr>introduction</vt:lpstr>
      <vt:lpstr>Inception net (google net)</vt:lpstr>
      <vt:lpstr>ResNet and DenseNet </vt:lpstr>
      <vt:lpstr>introduction</vt:lpstr>
      <vt:lpstr>Fine-tuning</vt:lpstr>
      <vt:lpstr>Critical limitations  </vt:lpstr>
      <vt:lpstr>motivation</vt:lpstr>
      <vt:lpstr>PowerPoint 簡報</vt:lpstr>
      <vt:lpstr>SSD vs DSOD</vt:lpstr>
      <vt:lpstr>Related work </vt:lpstr>
      <vt:lpstr>Featurized image pyramid</vt:lpstr>
      <vt:lpstr>R-CNN</vt:lpstr>
      <vt:lpstr>Single feature map</vt:lpstr>
      <vt:lpstr>fastRCNN</vt:lpstr>
      <vt:lpstr>fasterRCNN</vt:lpstr>
      <vt:lpstr>RPN</vt:lpstr>
      <vt:lpstr>Proposal free &lt;- evolution from RPN</vt:lpstr>
      <vt:lpstr>yolo</vt:lpstr>
      <vt:lpstr>SSD</vt:lpstr>
      <vt:lpstr>Yolov2  *(training strategy</vt:lpstr>
      <vt:lpstr>DSSD</vt:lpstr>
      <vt:lpstr>Take home message </vt:lpstr>
      <vt:lpstr>Predcit Module and Deconvolution Module</vt:lpstr>
      <vt:lpstr>Intermission  </vt:lpstr>
      <vt:lpstr>DSOD</vt:lpstr>
      <vt:lpstr>DSOD-predict layer</vt:lpstr>
      <vt:lpstr>YOLO, SSD, DSOD</vt:lpstr>
      <vt:lpstr>principle</vt:lpstr>
      <vt:lpstr>Principle1 : proposal-free</vt:lpstr>
      <vt:lpstr>Prosposal free</vt:lpstr>
      <vt:lpstr>Key Findings (training from scratch)</vt:lpstr>
      <vt:lpstr>Principle 2: deep supervision</vt:lpstr>
      <vt:lpstr>Transition w/o pooling layer</vt:lpstr>
      <vt:lpstr>Principle 3: stem block</vt:lpstr>
      <vt:lpstr>Principle 4: dense prediction structure</vt:lpstr>
      <vt:lpstr>Learning Half and Reusing Half</vt:lpstr>
      <vt:lpstr>Learning Half and Reusing Half</vt:lpstr>
      <vt:lpstr>Experiments</vt:lpstr>
      <vt:lpstr>Ablation Study on PASCAL VOC2007</vt:lpstr>
      <vt:lpstr>Effectiveness of Design Principles</vt:lpstr>
      <vt:lpstr>Deep supervision</vt:lpstr>
      <vt:lpstr>Transition w/o Pooling Layer</vt:lpstr>
      <vt:lpstr>Stem Block</vt:lpstr>
      <vt:lpstr>Dense prediction structure</vt:lpstr>
      <vt:lpstr>What if pre-training on ImageNet?</vt:lpstr>
      <vt:lpstr>Runtime Analysis</vt:lpstr>
      <vt:lpstr>Results on PASCAL VOC2007</vt:lpstr>
      <vt:lpstr>Result on Pascal VOC 2012</vt:lpstr>
      <vt:lpstr>Result on MS COCO</vt:lpstr>
      <vt:lpstr>PowerPoint 簡報</vt:lpstr>
      <vt:lpstr>Discussion  </vt:lpstr>
      <vt:lpstr>Why training from scratch</vt:lpstr>
      <vt:lpstr>Model Compactness vs. Performance</vt:lpstr>
      <vt:lpstr>Conclusion</vt:lpstr>
      <vt:lpstr>Matching strategy</vt:lpstr>
      <vt:lpstr>Hard negative mining</vt:lpstr>
      <vt:lpstr>Anchor box with matching strategy</vt:lpstr>
      <vt:lpstr>Forward path ( prediction map)</vt:lpstr>
      <vt:lpstr>How to match</vt:lpstr>
      <vt:lpstr>Target to matrix</vt:lpstr>
      <vt:lpstr>Loss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Presented at ICCV 2017</dc:title>
  <dc:creator>Windows 使用者</dc:creator>
  <cp:lastModifiedBy>Windows 使用者</cp:lastModifiedBy>
  <cp:revision>44</cp:revision>
  <dcterms:created xsi:type="dcterms:W3CDTF">2018-06-11T03:11:58Z</dcterms:created>
  <dcterms:modified xsi:type="dcterms:W3CDTF">2018-06-13T05:50:29Z</dcterms:modified>
</cp:coreProperties>
</file>